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56" r:id="rId5"/>
    <p:sldId id="260" r:id="rId6"/>
    <p:sldId id="324" r:id="rId7"/>
    <p:sldId id="329" r:id="rId8"/>
    <p:sldId id="331" r:id="rId9"/>
    <p:sldId id="333" r:id="rId10"/>
    <p:sldId id="332" r:id="rId11"/>
    <p:sldId id="335" r:id="rId12"/>
    <p:sldId id="337" r:id="rId13"/>
    <p:sldId id="338" r:id="rId14"/>
    <p:sldId id="340" r:id="rId15"/>
    <p:sldId id="34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1D4BF-F984-4BC4-B2E5-06F504D9BFF4}" v="40" dt="2021-07-01T21:18:46.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el Nelson" userId="1d307ac2-054a-4b7a-8384-5d28c9ef35f1" providerId="ADAL" clId="{3EE1D4BF-F984-4BC4-B2E5-06F504D9BFF4}"/>
    <pc:docChg chg="undo redo custSel addSld delSld modSld">
      <pc:chgData name="Ariel Nelson" userId="1d307ac2-054a-4b7a-8384-5d28c9ef35f1" providerId="ADAL" clId="{3EE1D4BF-F984-4BC4-B2E5-06F504D9BFF4}" dt="2021-07-01T21:43:51.242" v="3979" actId="47"/>
      <pc:docMkLst>
        <pc:docMk/>
      </pc:docMkLst>
      <pc:sldChg chg="modSp mod">
        <pc:chgData name="Ariel Nelson" userId="1d307ac2-054a-4b7a-8384-5d28c9ef35f1" providerId="ADAL" clId="{3EE1D4BF-F984-4BC4-B2E5-06F504D9BFF4}" dt="2021-07-01T21:27:01.890" v="3751" actId="207"/>
        <pc:sldMkLst>
          <pc:docMk/>
          <pc:sldMk cId="3911884169" sldId="256"/>
        </pc:sldMkLst>
        <pc:spChg chg="mod">
          <ac:chgData name="Ariel Nelson" userId="1d307ac2-054a-4b7a-8384-5d28c9ef35f1" providerId="ADAL" clId="{3EE1D4BF-F984-4BC4-B2E5-06F504D9BFF4}" dt="2021-07-01T21:27:01.890" v="3751" actId="207"/>
          <ac:spMkLst>
            <pc:docMk/>
            <pc:sldMk cId="3911884169" sldId="256"/>
            <ac:spMk id="3" creationId="{B84CE589-23A1-4955-8BF9-36943AAAF5C1}"/>
          </ac:spMkLst>
        </pc:spChg>
      </pc:sldChg>
      <pc:sldChg chg="modSp del mod">
        <pc:chgData name="Ariel Nelson" userId="1d307ac2-054a-4b7a-8384-5d28c9ef35f1" providerId="ADAL" clId="{3EE1D4BF-F984-4BC4-B2E5-06F504D9BFF4}" dt="2021-07-01T21:25:13.855" v="3737" actId="47"/>
        <pc:sldMkLst>
          <pc:docMk/>
          <pc:sldMk cId="1984322290" sldId="257"/>
        </pc:sldMkLst>
        <pc:spChg chg="mod">
          <ac:chgData name="Ariel Nelson" userId="1d307ac2-054a-4b7a-8384-5d28c9ef35f1" providerId="ADAL" clId="{3EE1D4BF-F984-4BC4-B2E5-06F504D9BFF4}" dt="2021-07-01T16:21:14.229" v="421" actId="6549"/>
          <ac:spMkLst>
            <pc:docMk/>
            <pc:sldMk cId="1984322290" sldId="257"/>
            <ac:spMk id="6" creationId="{57D545F0-01F5-48BD-813E-97CEBF6D30DD}"/>
          </ac:spMkLst>
        </pc:spChg>
      </pc:sldChg>
      <pc:sldChg chg="del">
        <pc:chgData name="Ariel Nelson" userId="1d307ac2-054a-4b7a-8384-5d28c9ef35f1" providerId="ADAL" clId="{3EE1D4BF-F984-4BC4-B2E5-06F504D9BFF4}" dt="2021-07-01T15:53:18.346" v="0" actId="47"/>
        <pc:sldMkLst>
          <pc:docMk/>
          <pc:sldMk cId="3201919747" sldId="258"/>
        </pc:sldMkLst>
      </pc:sldChg>
      <pc:sldChg chg="modSp mod">
        <pc:chgData name="Ariel Nelson" userId="1d307ac2-054a-4b7a-8384-5d28c9ef35f1" providerId="ADAL" clId="{3EE1D4BF-F984-4BC4-B2E5-06F504D9BFF4}" dt="2021-07-01T21:43:40.217" v="3978" actId="27636"/>
        <pc:sldMkLst>
          <pc:docMk/>
          <pc:sldMk cId="2044543239" sldId="260"/>
        </pc:sldMkLst>
        <pc:spChg chg="mod">
          <ac:chgData name="Ariel Nelson" userId="1d307ac2-054a-4b7a-8384-5d28c9ef35f1" providerId="ADAL" clId="{3EE1D4BF-F984-4BC4-B2E5-06F504D9BFF4}" dt="2021-07-01T21:43:40.217" v="3978" actId="27636"/>
          <ac:spMkLst>
            <pc:docMk/>
            <pc:sldMk cId="2044543239" sldId="260"/>
            <ac:spMk id="3" creationId="{B84CE589-23A1-4955-8BF9-36943AAAF5C1}"/>
          </ac:spMkLst>
        </pc:spChg>
      </pc:sldChg>
      <pc:sldChg chg="del">
        <pc:chgData name="Ariel Nelson" userId="1d307ac2-054a-4b7a-8384-5d28c9ef35f1" providerId="ADAL" clId="{3EE1D4BF-F984-4BC4-B2E5-06F504D9BFF4}" dt="2021-07-01T15:53:19.157" v="1" actId="47"/>
        <pc:sldMkLst>
          <pc:docMk/>
          <pc:sldMk cId="1423978197" sldId="262"/>
        </pc:sldMkLst>
      </pc:sldChg>
      <pc:sldChg chg="add del">
        <pc:chgData name="Ariel Nelson" userId="1d307ac2-054a-4b7a-8384-5d28c9ef35f1" providerId="ADAL" clId="{3EE1D4BF-F984-4BC4-B2E5-06F504D9BFF4}" dt="2021-07-01T20:13:13.995" v="2729" actId="47"/>
        <pc:sldMkLst>
          <pc:docMk/>
          <pc:sldMk cId="423308894" sldId="263"/>
        </pc:sldMkLst>
      </pc:sldChg>
      <pc:sldChg chg="del">
        <pc:chgData name="Ariel Nelson" userId="1d307ac2-054a-4b7a-8384-5d28c9ef35f1" providerId="ADAL" clId="{3EE1D4BF-F984-4BC4-B2E5-06F504D9BFF4}" dt="2021-07-01T16:19:55.130" v="354" actId="47"/>
        <pc:sldMkLst>
          <pc:docMk/>
          <pc:sldMk cId="2030459464" sldId="269"/>
        </pc:sldMkLst>
      </pc:sldChg>
      <pc:sldChg chg="del">
        <pc:chgData name="Ariel Nelson" userId="1d307ac2-054a-4b7a-8384-5d28c9ef35f1" providerId="ADAL" clId="{3EE1D4BF-F984-4BC4-B2E5-06F504D9BFF4}" dt="2021-07-01T16:20:00.135" v="356" actId="47"/>
        <pc:sldMkLst>
          <pc:docMk/>
          <pc:sldMk cId="2890220799" sldId="271"/>
        </pc:sldMkLst>
      </pc:sldChg>
      <pc:sldChg chg="del">
        <pc:chgData name="Ariel Nelson" userId="1d307ac2-054a-4b7a-8384-5d28c9ef35f1" providerId="ADAL" clId="{3EE1D4BF-F984-4BC4-B2E5-06F504D9BFF4}" dt="2021-07-01T16:48:34.807" v="1246" actId="47"/>
        <pc:sldMkLst>
          <pc:docMk/>
          <pc:sldMk cId="968121265" sldId="273"/>
        </pc:sldMkLst>
      </pc:sldChg>
      <pc:sldChg chg="add del">
        <pc:chgData name="Ariel Nelson" userId="1d307ac2-054a-4b7a-8384-5d28c9ef35f1" providerId="ADAL" clId="{3EE1D4BF-F984-4BC4-B2E5-06F504D9BFF4}" dt="2021-07-01T20:13:13.096" v="2728" actId="47"/>
        <pc:sldMkLst>
          <pc:docMk/>
          <pc:sldMk cId="803029558" sldId="279"/>
        </pc:sldMkLst>
      </pc:sldChg>
      <pc:sldChg chg="del">
        <pc:chgData name="Ariel Nelson" userId="1d307ac2-054a-4b7a-8384-5d28c9ef35f1" providerId="ADAL" clId="{3EE1D4BF-F984-4BC4-B2E5-06F504D9BFF4}" dt="2021-07-01T16:20:02.027" v="357" actId="47"/>
        <pc:sldMkLst>
          <pc:docMk/>
          <pc:sldMk cId="1012367573" sldId="298"/>
        </pc:sldMkLst>
      </pc:sldChg>
      <pc:sldChg chg="del">
        <pc:chgData name="Ariel Nelson" userId="1d307ac2-054a-4b7a-8384-5d28c9ef35f1" providerId="ADAL" clId="{3EE1D4BF-F984-4BC4-B2E5-06F504D9BFF4}" dt="2021-07-01T16:05:23.226" v="310" actId="47"/>
        <pc:sldMkLst>
          <pc:docMk/>
          <pc:sldMk cId="2089612016" sldId="301"/>
        </pc:sldMkLst>
      </pc:sldChg>
      <pc:sldChg chg="del">
        <pc:chgData name="Ariel Nelson" userId="1d307ac2-054a-4b7a-8384-5d28c9ef35f1" providerId="ADAL" clId="{3EE1D4BF-F984-4BC4-B2E5-06F504D9BFF4}" dt="2021-07-01T19:47:47.951" v="2304" actId="47"/>
        <pc:sldMkLst>
          <pc:docMk/>
          <pc:sldMk cId="556160005" sldId="311"/>
        </pc:sldMkLst>
      </pc:sldChg>
      <pc:sldChg chg="del">
        <pc:chgData name="Ariel Nelson" userId="1d307ac2-054a-4b7a-8384-5d28c9ef35f1" providerId="ADAL" clId="{3EE1D4BF-F984-4BC4-B2E5-06F504D9BFF4}" dt="2021-07-01T19:49:00.797" v="2329" actId="47"/>
        <pc:sldMkLst>
          <pc:docMk/>
          <pc:sldMk cId="814294506" sldId="312"/>
        </pc:sldMkLst>
      </pc:sldChg>
      <pc:sldChg chg="add del">
        <pc:chgData name="Ariel Nelson" userId="1d307ac2-054a-4b7a-8384-5d28c9ef35f1" providerId="ADAL" clId="{3EE1D4BF-F984-4BC4-B2E5-06F504D9BFF4}" dt="2021-07-01T20:13:11.619" v="2727" actId="47"/>
        <pc:sldMkLst>
          <pc:docMk/>
          <pc:sldMk cId="3936664898" sldId="317"/>
        </pc:sldMkLst>
      </pc:sldChg>
      <pc:sldChg chg="del">
        <pc:chgData name="Ariel Nelson" userId="1d307ac2-054a-4b7a-8384-5d28c9ef35f1" providerId="ADAL" clId="{3EE1D4BF-F984-4BC4-B2E5-06F504D9BFF4}" dt="2021-07-01T16:05:20.221" v="309" actId="47"/>
        <pc:sldMkLst>
          <pc:docMk/>
          <pc:sldMk cId="3506818194" sldId="318"/>
        </pc:sldMkLst>
      </pc:sldChg>
      <pc:sldChg chg="del">
        <pc:chgData name="Ariel Nelson" userId="1d307ac2-054a-4b7a-8384-5d28c9ef35f1" providerId="ADAL" clId="{3EE1D4BF-F984-4BC4-B2E5-06F504D9BFF4}" dt="2021-07-01T16:48:37.745" v="1247" actId="47"/>
        <pc:sldMkLst>
          <pc:docMk/>
          <pc:sldMk cId="1692177176" sldId="319"/>
        </pc:sldMkLst>
      </pc:sldChg>
      <pc:sldChg chg="del">
        <pc:chgData name="Ariel Nelson" userId="1d307ac2-054a-4b7a-8384-5d28c9ef35f1" providerId="ADAL" clId="{3EE1D4BF-F984-4BC4-B2E5-06F504D9BFF4}" dt="2021-07-01T16:48:38.710" v="1248" actId="47"/>
        <pc:sldMkLst>
          <pc:docMk/>
          <pc:sldMk cId="3608680712" sldId="320"/>
        </pc:sldMkLst>
      </pc:sldChg>
      <pc:sldChg chg="modSp del mod">
        <pc:chgData name="Ariel Nelson" userId="1d307ac2-054a-4b7a-8384-5d28c9ef35f1" providerId="ADAL" clId="{3EE1D4BF-F984-4BC4-B2E5-06F504D9BFF4}" dt="2021-07-01T19:45:20.509" v="2229" actId="47"/>
        <pc:sldMkLst>
          <pc:docMk/>
          <pc:sldMk cId="2882115212" sldId="321"/>
        </pc:sldMkLst>
        <pc:spChg chg="mod">
          <ac:chgData name="Ariel Nelson" userId="1d307ac2-054a-4b7a-8384-5d28c9ef35f1" providerId="ADAL" clId="{3EE1D4BF-F984-4BC4-B2E5-06F504D9BFF4}" dt="2021-07-01T16:19:10.034" v="350" actId="14100"/>
          <ac:spMkLst>
            <pc:docMk/>
            <pc:sldMk cId="2882115212" sldId="321"/>
            <ac:spMk id="2" creationId="{969257A8-EF08-4EBE-84A2-6C934ABB18DC}"/>
          </ac:spMkLst>
        </pc:spChg>
        <pc:spChg chg="mod">
          <ac:chgData name="Ariel Nelson" userId="1d307ac2-054a-4b7a-8384-5d28c9ef35f1" providerId="ADAL" clId="{3EE1D4BF-F984-4BC4-B2E5-06F504D9BFF4}" dt="2021-07-01T16:18:41.155" v="340" actId="20577"/>
          <ac:spMkLst>
            <pc:docMk/>
            <pc:sldMk cId="2882115212" sldId="321"/>
            <ac:spMk id="8" creationId="{C72B1D25-6CD9-4CC8-9453-218D465EDEF2}"/>
          </ac:spMkLst>
        </pc:spChg>
      </pc:sldChg>
      <pc:sldChg chg="delSp modSp del mod">
        <pc:chgData name="Ariel Nelson" userId="1d307ac2-054a-4b7a-8384-5d28c9ef35f1" providerId="ADAL" clId="{3EE1D4BF-F984-4BC4-B2E5-06F504D9BFF4}" dt="2021-07-01T16:19:19.125" v="351" actId="47"/>
        <pc:sldMkLst>
          <pc:docMk/>
          <pc:sldMk cId="3658350244" sldId="322"/>
        </pc:sldMkLst>
        <pc:spChg chg="del mod">
          <ac:chgData name="Ariel Nelson" userId="1d307ac2-054a-4b7a-8384-5d28c9ef35f1" providerId="ADAL" clId="{3EE1D4BF-F984-4BC4-B2E5-06F504D9BFF4}" dt="2021-07-01T16:17:47.104" v="320"/>
          <ac:spMkLst>
            <pc:docMk/>
            <pc:sldMk cId="3658350244" sldId="322"/>
            <ac:spMk id="8" creationId="{C72B1D25-6CD9-4CC8-9453-218D465EDEF2}"/>
          </ac:spMkLst>
        </pc:spChg>
      </pc:sldChg>
      <pc:sldChg chg="add del">
        <pc:chgData name="Ariel Nelson" userId="1d307ac2-054a-4b7a-8384-5d28c9ef35f1" providerId="ADAL" clId="{3EE1D4BF-F984-4BC4-B2E5-06F504D9BFF4}" dt="2021-07-01T20:13:15.033" v="2730" actId="47"/>
        <pc:sldMkLst>
          <pc:docMk/>
          <pc:sldMk cId="2319364497" sldId="323"/>
        </pc:sldMkLst>
      </pc:sldChg>
      <pc:sldChg chg="modSp mod">
        <pc:chgData name="Ariel Nelson" userId="1d307ac2-054a-4b7a-8384-5d28c9ef35f1" providerId="ADAL" clId="{3EE1D4BF-F984-4BC4-B2E5-06F504D9BFF4}" dt="2021-07-01T21:33:54.283" v="3919" actId="113"/>
        <pc:sldMkLst>
          <pc:docMk/>
          <pc:sldMk cId="3994259125" sldId="324"/>
        </pc:sldMkLst>
        <pc:spChg chg="mod">
          <ac:chgData name="Ariel Nelson" userId="1d307ac2-054a-4b7a-8384-5d28c9ef35f1" providerId="ADAL" clId="{3EE1D4BF-F984-4BC4-B2E5-06F504D9BFF4}" dt="2021-07-01T21:33:54.283" v="3919" actId="113"/>
          <ac:spMkLst>
            <pc:docMk/>
            <pc:sldMk cId="3994259125" sldId="324"/>
            <ac:spMk id="3" creationId="{B84CE589-23A1-4955-8BF9-36943AAAF5C1}"/>
          </ac:spMkLst>
        </pc:spChg>
      </pc:sldChg>
      <pc:sldChg chg="addSp delSp modSp add del mod">
        <pc:chgData name="Ariel Nelson" userId="1d307ac2-054a-4b7a-8384-5d28c9ef35f1" providerId="ADAL" clId="{3EE1D4BF-F984-4BC4-B2E5-06F504D9BFF4}" dt="2021-07-01T21:39:08.593" v="3922" actId="47"/>
        <pc:sldMkLst>
          <pc:docMk/>
          <pc:sldMk cId="587779298" sldId="325"/>
        </pc:sldMkLst>
        <pc:spChg chg="mod">
          <ac:chgData name="Ariel Nelson" userId="1d307ac2-054a-4b7a-8384-5d28c9ef35f1" providerId="ADAL" clId="{3EE1D4BF-F984-4BC4-B2E5-06F504D9BFF4}" dt="2021-07-01T21:30:16.684" v="3786" actId="21"/>
          <ac:spMkLst>
            <pc:docMk/>
            <pc:sldMk cId="587779298" sldId="325"/>
            <ac:spMk id="3" creationId="{B84CE589-23A1-4955-8BF9-36943AAAF5C1}"/>
          </ac:spMkLst>
        </pc:spChg>
        <pc:spChg chg="del mod">
          <ac:chgData name="Ariel Nelson" userId="1d307ac2-054a-4b7a-8384-5d28c9ef35f1" providerId="ADAL" clId="{3EE1D4BF-F984-4BC4-B2E5-06F504D9BFF4}" dt="2021-07-01T16:02:28.930" v="153" actId="478"/>
          <ac:spMkLst>
            <pc:docMk/>
            <pc:sldMk cId="587779298" sldId="325"/>
            <ac:spMk id="8" creationId="{4E261ED8-ED1F-4AD5-AA12-899C6D025259}"/>
          </ac:spMkLst>
        </pc:spChg>
        <pc:picChg chg="add del">
          <ac:chgData name="Ariel Nelson" userId="1d307ac2-054a-4b7a-8384-5d28c9ef35f1" providerId="ADAL" clId="{3EE1D4BF-F984-4BC4-B2E5-06F504D9BFF4}" dt="2021-07-01T15:59:14.238" v="102" actId="478"/>
          <ac:picMkLst>
            <pc:docMk/>
            <pc:sldMk cId="587779298" sldId="325"/>
            <ac:picMk id="7" creationId="{AC3B0158-0DEB-4964-A4DB-E171DC0BF14D}"/>
          </ac:picMkLst>
        </pc:picChg>
      </pc:sldChg>
      <pc:sldChg chg="modSp del mod">
        <pc:chgData name="Ariel Nelson" userId="1d307ac2-054a-4b7a-8384-5d28c9ef35f1" providerId="ADAL" clId="{3EE1D4BF-F984-4BC4-B2E5-06F504D9BFF4}" dt="2021-07-01T21:43:51.242" v="3979" actId="47"/>
        <pc:sldMkLst>
          <pc:docMk/>
          <pc:sldMk cId="1286266249" sldId="326"/>
        </pc:sldMkLst>
        <pc:spChg chg="mod">
          <ac:chgData name="Ariel Nelson" userId="1d307ac2-054a-4b7a-8384-5d28c9ef35f1" providerId="ADAL" clId="{3EE1D4BF-F984-4BC4-B2E5-06F504D9BFF4}" dt="2021-07-01T21:39:39.703" v="3926" actId="27636"/>
          <ac:spMkLst>
            <pc:docMk/>
            <pc:sldMk cId="1286266249" sldId="326"/>
            <ac:spMk id="3" creationId="{B84CE589-23A1-4955-8BF9-36943AAAF5C1}"/>
          </ac:spMkLst>
        </pc:spChg>
      </pc:sldChg>
      <pc:sldChg chg="del">
        <pc:chgData name="Ariel Nelson" userId="1d307ac2-054a-4b7a-8384-5d28c9ef35f1" providerId="ADAL" clId="{3EE1D4BF-F984-4BC4-B2E5-06F504D9BFF4}" dt="2021-07-01T16:04:36.986" v="308" actId="47"/>
        <pc:sldMkLst>
          <pc:docMk/>
          <pc:sldMk cId="637177820" sldId="327"/>
        </pc:sldMkLst>
      </pc:sldChg>
      <pc:sldChg chg="del">
        <pc:chgData name="Ariel Nelson" userId="1d307ac2-054a-4b7a-8384-5d28c9ef35f1" providerId="ADAL" clId="{3EE1D4BF-F984-4BC4-B2E5-06F504D9BFF4}" dt="2021-07-01T16:04:32.615" v="307" actId="47"/>
        <pc:sldMkLst>
          <pc:docMk/>
          <pc:sldMk cId="1936232168" sldId="328"/>
        </pc:sldMkLst>
      </pc:sldChg>
      <pc:sldChg chg="modSp add del mod">
        <pc:chgData name="Ariel Nelson" userId="1d307ac2-054a-4b7a-8384-5d28c9ef35f1" providerId="ADAL" clId="{3EE1D4BF-F984-4BC4-B2E5-06F504D9BFF4}" dt="2021-07-01T21:39:05.712" v="3921" actId="47"/>
        <pc:sldMkLst>
          <pc:docMk/>
          <pc:sldMk cId="3564964617" sldId="329"/>
        </pc:sldMkLst>
        <pc:spChg chg="mod">
          <ac:chgData name="Ariel Nelson" userId="1d307ac2-054a-4b7a-8384-5d28c9ef35f1" providerId="ADAL" clId="{3EE1D4BF-F984-4BC4-B2E5-06F504D9BFF4}" dt="2021-07-01T21:28:35.124" v="3772" actId="255"/>
          <ac:spMkLst>
            <pc:docMk/>
            <pc:sldMk cId="3564964617" sldId="329"/>
            <ac:spMk id="3" creationId="{B84CE589-23A1-4955-8BF9-36943AAAF5C1}"/>
          </ac:spMkLst>
        </pc:spChg>
      </pc:sldChg>
      <pc:sldChg chg="modSp mod">
        <pc:chgData name="Ariel Nelson" userId="1d307ac2-054a-4b7a-8384-5d28c9ef35f1" providerId="ADAL" clId="{3EE1D4BF-F984-4BC4-B2E5-06F504D9BFF4}" dt="2021-07-01T20:18:19.171" v="2934" actId="27636"/>
        <pc:sldMkLst>
          <pc:docMk/>
          <pc:sldMk cId="1322472030" sldId="331"/>
        </pc:sldMkLst>
        <pc:spChg chg="mod">
          <ac:chgData name="Ariel Nelson" userId="1d307ac2-054a-4b7a-8384-5d28c9ef35f1" providerId="ADAL" clId="{3EE1D4BF-F984-4BC4-B2E5-06F504D9BFF4}" dt="2021-07-01T20:18:19.171" v="2934" actId="27636"/>
          <ac:spMkLst>
            <pc:docMk/>
            <pc:sldMk cId="1322472030" sldId="331"/>
            <ac:spMk id="3" creationId="{B84CE589-23A1-4955-8BF9-36943AAAF5C1}"/>
          </ac:spMkLst>
        </pc:spChg>
      </pc:sldChg>
      <pc:sldChg chg="modSp mod">
        <pc:chgData name="Ariel Nelson" userId="1d307ac2-054a-4b7a-8384-5d28c9ef35f1" providerId="ADAL" clId="{3EE1D4BF-F984-4BC4-B2E5-06F504D9BFF4}" dt="2021-07-01T20:18:26.785" v="2935" actId="6549"/>
        <pc:sldMkLst>
          <pc:docMk/>
          <pc:sldMk cId="3096088665" sldId="332"/>
        </pc:sldMkLst>
        <pc:spChg chg="mod">
          <ac:chgData name="Ariel Nelson" userId="1d307ac2-054a-4b7a-8384-5d28c9ef35f1" providerId="ADAL" clId="{3EE1D4BF-F984-4BC4-B2E5-06F504D9BFF4}" dt="2021-07-01T20:18:26.785" v="2935" actId="6549"/>
          <ac:spMkLst>
            <pc:docMk/>
            <pc:sldMk cId="3096088665" sldId="332"/>
            <ac:spMk id="3" creationId="{B84CE589-23A1-4955-8BF9-36943AAAF5C1}"/>
          </ac:spMkLst>
        </pc:spChg>
      </pc:sldChg>
      <pc:sldChg chg="modSp mod">
        <pc:chgData name="Ariel Nelson" userId="1d307ac2-054a-4b7a-8384-5d28c9ef35f1" providerId="ADAL" clId="{3EE1D4BF-F984-4BC4-B2E5-06F504D9BFF4}" dt="2021-07-01T19:44:11.882" v="2217" actId="20577"/>
        <pc:sldMkLst>
          <pc:docMk/>
          <pc:sldMk cId="420183844" sldId="333"/>
        </pc:sldMkLst>
        <pc:spChg chg="mod">
          <ac:chgData name="Ariel Nelson" userId="1d307ac2-054a-4b7a-8384-5d28c9ef35f1" providerId="ADAL" clId="{3EE1D4BF-F984-4BC4-B2E5-06F504D9BFF4}" dt="2021-07-01T19:44:11.882" v="2217" actId="20577"/>
          <ac:spMkLst>
            <pc:docMk/>
            <pc:sldMk cId="420183844" sldId="333"/>
            <ac:spMk id="3" creationId="{B84CE589-23A1-4955-8BF9-36943AAAF5C1}"/>
          </ac:spMkLst>
        </pc:spChg>
      </pc:sldChg>
      <pc:sldChg chg="del">
        <pc:chgData name="Ariel Nelson" userId="1d307ac2-054a-4b7a-8384-5d28c9ef35f1" providerId="ADAL" clId="{3EE1D4BF-F984-4BC4-B2E5-06F504D9BFF4}" dt="2021-07-01T21:28:41.749" v="3773" actId="47"/>
        <pc:sldMkLst>
          <pc:docMk/>
          <pc:sldMk cId="1282694411" sldId="334"/>
        </pc:sldMkLst>
      </pc:sldChg>
      <pc:sldChg chg="modSp add mod">
        <pc:chgData name="Ariel Nelson" userId="1d307ac2-054a-4b7a-8384-5d28c9ef35f1" providerId="ADAL" clId="{3EE1D4BF-F984-4BC4-B2E5-06F504D9BFF4}" dt="2021-07-01T21:20:02.643" v="3512" actId="20577"/>
        <pc:sldMkLst>
          <pc:docMk/>
          <pc:sldMk cId="1139847202" sldId="335"/>
        </pc:sldMkLst>
        <pc:spChg chg="mod">
          <ac:chgData name="Ariel Nelson" userId="1d307ac2-054a-4b7a-8384-5d28c9ef35f1" providerId="ADAL" clId="{3EE1D4BF-F984-4BC4-B2E5-06F504D9BFF4}" dt="2021-07-01T21:20:02.643" v="3512" actId="20577"/>
          <ac:spMkLst>
            <pc:docMk/>
            <pc:sldMk cId="1139847202" sldId="335"/>
            <ac:spMk id="3" creationId="{B84CE589-23A1-4955-8BF9-36943AAAF5C1}"/>
          </ac:spMkLst>
        </pc:spChg>
      </pc:sldChg>
      <pc:sldChg chg="del">
        <pc:chgData name="Ariel Nelson" userId="1d307ac2-054a-4b7a-8384-5d28c9ef35f1" providerId="ADAL" clId="{3EE1D4BF-F984-4BC4-B2E5-06F504D9BFF4}" dt="2021-07-01T16:19:58.628" v="355" actId="47"/>
        <pc:sldMkLst>
          <pc:docMk/>
          <pc:sldMk cId="2941290626" sldId="335"/>
        </pc:sldMkLst>
      </pc:sldChg>
      <pc:sldChg chg="modSp add del mod">
        <pc:chgData name="Ariel Nelson" userId="1d307ac2-054a-4b7a-8384-5d28c9ef35f1" providerId="ADAL" clId="{3EE1D4BF-F984-4BC4-B2E5-06F504D9BFF4}" dt="2021-07-01T17:04:17.261" v="1848" actId="47"/>
        <pc:sldMkLst>
          <pc:docMk/>
          <pc:sldMk cId="96672993" sldId="336"/>
        </pc:sldMkLst>
        <pc:spChg chg="mod">
          <ac:chgData name="Ariel Nelson" userId="1d307ac2-054a-4b7a-8384-5d28c9ef35f1" providerId="ADAL" clId="{3EE1D4BF-F984-4BC4-B2E5-06F504D9BFF4}" dt="2021-07-01T16:39:45.213" v="967" actId="27636"/>
          <ac:spMkLst>
            <pc:docMk/>
            <pc:sldMk cId="96672993" sldId="336"/>
            <ac:spMk id="3" creationId="{B84CE589-23A1-4955-8BF9-36943AAAF5C1}"/>
          </ac:spMkLst>
        </pc:spChg>
      </pc:sldChg>
      <pc:sldChg chg="del">
        <pc:chgData name="Ariel Nelson" userId="1d307ac2-054a-4b7a-8384-5d28c9ef35f1" providerId="ADAL" clId="{3EE1D4BF-F984-4BC4-B2E5-06F504D9BFF4}" dt="2021-07-01T16:20:04.535" v="358" actId="47"/>
        <pc:sldMkLst>
          <pc:docMk/>
          <pc:sldMk cId="1351439627" sldId="336"/>
        </pc:sldMkLst>
      </pc:sldChg>
      <pc:sldChg chg="modSp add mod">
        <pc:chgData name="Ariel Nelson" userId="1d307ac2-054a-4b7a-8384-5d28c9ef35f1" providerId="ADAL" clId="{3EE1D4BF-F984-4BC4-B2E5-06F504D9BFF4}" dt="2021-07-01T21:24:39.800" v="3733" actId="20577"/>
        <pc:sldMkLst>
          <pc:docMk/>
          <pc:sldMk cId="1930247396" sldId="337"/>
        </pc:sldMkLst>
        <pc:spChg chg="mod">
          <ac:chgData name="Ariel Nelson" userId="1d307ac2-054a-4b7a-8384-5d28c9ef35f1" providerId="ADAL" clId="{3EE1D4BF-F984-4BC4-B2E5-06F504D9BFF4}" dt="2021-07-01T21:24:39.800" v="3733" actId="20577"/>
          <ac:spMkLst>
            <pc:docMk/>
            <pc:sldMk cId="1930247396" sldId="337"/>
            <ac:spMk id="3" creationId="{B84CE589-23A1-4955-8BF9-36943AAAF5C1}"/>
          </ac:spMkLst>
        </pc:spChg>
      </pc:sldChg>
      <pc:sldChg chg="modSp add mod">
        <pc:chgData name="Ariel Nelson" userId="1d307ac2-054a-4b7a-8384-5d28c9ef35f1" providerId="ADAL" clId="{3EE1D4BF-F984-4BC4-B2E5-06F504D9BFF4}" dt="2021-07-01T19:59:14.139" v="2517" actId="403"/>
        <pc:sldMkLst>
          <pc:docMk/>
          <pc:sldMk cId="4138829408" sldId="338"/>
        </pc:sldMkLst>
        <pc:spChg chg="mod">
          <ac:chgData name="Ariel Nelson" userId="1d307ac2-054a-4b7a-8384-5d28c9ef35f1" providerId="ADAL" clId="{3EE1D4BF-F984-4BC4-B2E5-06F504D9BFF4}" dt="2021-07-01T19:59:14.139" v="2517" actId="403"/>
          <ac:spMkLst>
            <pc:docMk/>
            <pc:sldMk cId="4138829408" sldId="338"/>
            <ac:spMk id="3" creationId="{B84CE589-23A1-4955-8BF9-36943AAAF5C1}"/>
          </ac:spMkLst>
        </pc:spChg>
      </pc:sldChg>
      <pc:sldChg chg="modSp add del mod">
        <pc:chgData name="Ariel Nelson" userId="1d307ac2-054a-4b7a-8384-5d28c9ef35f1" providerId="ADAL" clId="{3EE1D4BF-F984-4BC4-B2E5-06F504D9BFF4}" dt="2021-07-01T20:22:11.220" v="2982" actId="47"/>
        <pc:sldMkLst>
          <pc:docMk/>
          <pc:sldMk cId="101648677" sldId="339"/>
        </pc:sldMkLst>
        <pc:spChg chg="mod">
          <ac:chgData name="Ariel Nelson" userId="1d307ac2-054a-4b7a-8384-5d28c9ef35f1" providerId="ADAL" clId="{3EE1D4BF-F984-4BC4-B2E5-06F504D9BFF4}" dt="2021-07-01T20:21:58.506" v="2981" actId="27636"/>
          <ac:spMkLst>
            <pc:docMk/>
            <pc:sldMk cId="101648677" sldId="339"/>
            <ac:spMk id="3" creationId="{B84CE589-23A1-4955-8BF9-36943AAAF5C1}"/>
          </ac:spMkLst>
        </pc:spChg>
      </pc:sldChg>
      <pc:sldChg chg="addSp delSp modSp add mod">
        <pc:chgData name="Ariel Nelson" userId="1d307ac2-054a-4b7a-8384-5d28c9ef35f1" providerId="ADAL" clId="{3EE1D4BF-F984-4BC4-B2E5-06F504D9BFF4}" dt="2021-07-01T20:27:03.373" v="3060" actId="15"/>
        <pc:sldMkLst>
          <pc:docMk/>
          <pc:sldMk cId="3509406167" sldId="340"/>
        </pc:sldMkLst>
        <pc:spChg chg="mod">
          <ac:chgData name="Ariel Nelson" userId="1d307ac2-054a-4b7a-8384-5d28c9ef35f1" providerId="ADAL" clId="{3EE1D4BF-F984-4BC4-B2E5-06F504D9BFF4}" dt="2021-07-01T20:27:03.373" v="3060" actId="15"/>
          <ac:spMkLst>
            <pc:docMk/>
            <pc:sldMk cId="3509406167" sldId="340"/>
            <ac:spMk id="3" creationId="{B84CE589-23A1-4955-8BF9-36943AAAF5C1}"/>
          </ac:spMkLst>
        </pc:spChg>
        <pc:picChg chg="add del mod">
          <ac:chgData name="Ariel Nelson" userId="1d307ac2-054a-4b7a-8384-5d28c9ef35f1" providerId="ADAL" clId="{3EE1D4BF-F984-4BC4-B2E5-06F504D9BFF4}" dt="2021-07-01T20:04:04.889" v="2522" actId="478"/>
          <ac:picMkLst>
            <pc:docMk/>
            <pc:sldMk cId="3509406167" sldId="340"/>
            <ac:picMk id="6" creationId="{450629AB-022D-4A88-857F-E0C1E38F5A22}"/>
          </ac:picMkLst>
        </pc:picChg>
      </pc:sldChg>
      <pc:sldChg chg="addSp delSp modSp add mod">
        <pc:chgData name="Ariel Nelson" userId="1d307ac2-054a-4b7a-8384-5d28c9ef35f1" providerId="ADAL" clId="{3EE1D4BF-F984-4BC4-B2E5-06F504D9BFF4}" dt="2021-07-01T21:29:33.829" v="3785" actId="27636"/>
        <pc:sldMkLst>
          <pc:docMk/>
          <pc:sldMk cId="1522307094" sldId="341"/>
        </pc:sldMkLst>
        <pc:spChg chg="del mod">
          <ac:chgData name="Ariel Nelson" userId="1d307ac2-054a-4b7a-8384-5d28c9ef35f1" providerId="ADAL" clId="{3EE1D4BF-F984-4BC4-B2E5-06F504D9BFF4}" dt="2021-07-01T20:29:24.036" v="3163" actId="478"/>
          <ac:spMkLst>
            <pc:docMk/>
            <pc:sldMk cId="1522307094" sldId="341"/>
            <ac:spMk id="3" creationId="{B84CE589-23A1-4955-8BF9-36943AAAF5C1}"/>
          </ac:spMkLst>
        </pc:spChg>
        <pc:spChg chg="add del">
          <ac:chgData name="Ariel Nelson" userId="1d307ac2-054a-4b7a-8384-5d28c9ef35f1" providerId="ADAL" clId="{3EE1D4BF-F984-4BC4-B2E5-06F504D9BFF4}" dt="2021-07-01T20:27:39.994" v="3062" actId="22"/>
          <ac:spMkLst>
            <pc:docMk/>
            <pc:sldMk cId="1522307094" sldId="341"/>
            <ac:spMk id="6" creationId="{012C9F23-BB48-4D88-8C04-C23F61F859D9}"/>
          </ac:spMkLst>
        </pc:spChg>
        <pc:spChg chg="add mod">
          <ac:chgData name="Ariel Nelson" userId="1d307ac2-054a-4b7a-8384-5d28c9ef35f1" providerId="ADAL" clId="{3EE1D4BF-F984-4BC4-B2E5-06F504D9BFF4}" dt="2021-07-01T21:29:33.829" v="3785" actId="27636"/>
          <ac:spMkLst>
            <pc:docMk/>
            <pc:sldMk cId="1522307094" sldId="341"/>
            <ac:spMk id="7" creationId="{227069BA-F4E4-4D68-8C26-A3A23C92CFA0}"/>
          </ac:spMkLst>
        </pc:spChg>
        <pc:spChg chg="add del mod">
          <ac:chgData name="Ariel Nelson" userId="1d307ac2-054a-4b7a-8384-5d28c9ef35f1" providerId="ADAL" clId="{3EE1D4BF-F984-4BC4-B2E5-06F504D9BFF4}" dt="2021-07-01T20:29:27.186" v="3164" actId="478"/>
          <ac:spMkLst>
            <pc:docMk/>
            <pc:sldMk cId="1522307094" sldId="341"/>
            <ac:spMk id="8" creationId="{B1284308-06C5-4A31-8CAB-53026BDCC8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4E2A3-1509-4176-8844-EB6C31A54FFA}"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C1425-7268-4DE4-848C-3242235456B9}" type="slidenum">
              <a:rPr lang="en-US" smtClean="0"/>
              <a:t>‹#›</a:t>
            </a:fld>
            <a:endParaRPr lang="en-US"/>
          </a:p>
        </p:txBody>
      </p:sp>
    </p:spTree>
    <p:extLst>
      <p:ext uri="{BB962C8B-B14F-4D97-AF65-F5344CB8AC3E}">
        <p14:creationId xmlns:p14="http://schemas.microsoft.com/office/powerpoint/2010/main" val="99622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EECD-1EF0-4498-B223-937E4F22C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48AF5B-3DFC-4AAF-91D4-F7E7ED104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D13C61-C738-4A28-A70B-BA061B29C227}"/>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5" name="Footer Placeholder 4">
            <a:extLst>
              <a:ext uri="{FF2B5EF4-FFF2-40B4-BE49-F238E27FC236}">
                <a16:creationId xmlns:a16="http://schemas.microsoft.com/office/drawing/2014/main" id="{7AF62C26-1509-49FF-8DED-6BE9E1B21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E6C25-7994-4E35-A560-048B2637FE37}"/>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397780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0024-5D89-4C7F-895C-F7FFA0117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E96A13-4F1C-46BA-AAB0-83C6D9CD6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F6BEB-5FFA-4251-A2B1-F50C19D38F5F}"/>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5" name="Footer Placeholder 4">
            <a:extLst>
              <a:ext uri="{FF2B5EF4-FFF2-40B4-BE49-F238E27FC236}">
                <a16:creationId xmlns:a16="http://schemas.microsoft.com/office/drawing/2014/main" id="{6651C50D-CB7D-4D7C-9316-189B41FEF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9659A-0AE5-4872-9159-50E7B1AE45F3}"/>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401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512A5-F454-46E8-9BC9-51A655EE07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4A3D5E-FD0F-40A6-A722-36FDBA7E48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44484-8B98-41D6-B2DC-7FBBF0A45B68}"/>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5" name="Footer Placeholder 4">
            <a:extLst>
              <a:ext uri="{FF2B5EF4-FFF2-40B4-BE49-F238E27FC236}">
                <a16:creationId xmlns:a16="http://schemas.microsoft.com/office/drawing/2014/main" id="{77D48A7B-22B1-432E-B8B7-551BBBD97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CCAB6-1BC5-461D-A04D-C2A0CE128529}"/>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06946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46F8-8517-434D-AA8A-32DAF839F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2EE1B-CE99-439F-9558-B9020D4EC9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0BBA-552C-4E65-B738-07417C597CA6}"/>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5" name="Footer Placeholder 4">
            <a:extLst>
              <a:ext uri="{FF2B5EF4-FFF2-40B4-BE49-F238E27FC236}">
                <a16:creationId xmlns:a16="http://schemas.microsoft.com/office/drawing/2014/main" id="{DD492599-E8A3-453E-AE1A-4DBEE5A53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81976-24E4-4C6E-82B9-725F1C54511C}"/>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28070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30D8-23D6-4F1A-BD0F-534C30804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78FBFC-94E0-4DB7-B4FF-5B97A6CC7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E417DD-7028-4845-84E6-177D89374381}"/>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5" name="Footer Placeholder 4">
            <a:extLst>
              <a:ext uri="{FF2B5EF4-FFF2-40B4-BE49-F238E27FC236}">
                <a16:creationId xmlns:a16="http://schemas.microsoft.com/office/drawing/2014/main" id="{FD5E7520-7CF2-489D-AD6E-7FFE9481A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72E6E-7F44-4A5E-BF72-F7EC7B051727}"/>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409167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EDF2-F368-4D59-A605-BC0F9A0FC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98039-1E9C-48DC-9D05-3D41D29B55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EE9C5-CC9D-4391-BF81-D7E388F008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328DA9-40C5-463C-8A7D-FFB50C3D7138}"/>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6" name="Footer Placeholder 5">
            <a:extLst>
              <a:ext uri="{FF2B5EF4-FFF2-40B4-BE49-F238E27FC236}">
                <a16:creationId xmlns:a16="http://schemas.microsoft.com/office/drawing/2014/main" id="{A1A8C252-3E31-4E6C-A176-A53CE3995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D34AA-EDB9-42C7-BC70-3C3FE0F462F5}"/>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12000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7726-9CF6-4553-80B4-997D34AE5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5A63C-2648-4DE3-9914-8DC19CD5A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B2C8C9-EB4E-4A2F-BE95-34A8B83828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A8160-C5DD-4B77-8F46-8BC564743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C6C6AE-4DAF-4924-9808-91A73B9CC2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2F9A2-246B-4F57-840C-F5D8D6246042}"/>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8" name="Footer Placeholder 7">
            <a:extLst>
              <a:ext uri="{FF2B5EF4-FFF2-40B4-BE49-F238E27FC236}">
                <a16:creationId xmlns:a16="http://schemas.microsoft.com/office/drawing/2014/main" id="{52211ED5-2CD1-4AC0-90DA-0AD78AE82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2BCB4-A51E-4BD1-A495-FDB683B418C1}"/>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74037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9346-868D-488B-A51E-24C8DF93C4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28E9C0-9328-49C3-99BA-DE0B6084D2AB}"/>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4" name="Footer Placeholder 3">
            <a:extLst>
              <a:ext uri="{FF2B5EF4-FFF2-40B4-BE49-F238E27FC236}">
                <a16:creationId xmlns:a16="http://schemas.microsoft.com/office/drawing/2014/main" id="{330EA524-036D-4246-8C9E-FAD403ABDA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DC6D99-0311-4113-AB0A-284283046346}"/>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309255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7CBE6-8952-482B-88CC-16F2DBB20B59}"/>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3" name="Footer Placeholder 2">
            <a:extLst>
              <a:ext uri="{FF2B5EF4-FFF2-40B4-BE49-F238E27FC236}">
                <a16:creationId xmlns:a16="http://schemas.microsoft.com/office/drawing/2014/main" id="{7E2B7A65-6398-468D-8346-986FD2A8E5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AF2FCD-BCDB-4194-8D91-39733562088C}"/>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3361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ECCF-7C8A-4488-8637-1B577222C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BE3547-1BAB-48AA-AC34-8E875D60C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81B315-7942-4ECB-921D-97882A0E6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51199B-938E-460E-A6D4-4532256B4DA7}"/>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6" name="Footer Placeholder 5">
            <a:extLst>
              <a:ext uri="{FF2B5EF4-FFF2-40B4-BE49-F238E27FC236}">
                <a16:creationId xmlns:a16="http://schemas.microsoft.com/office/drawing/2014/main" id="{BAE5B39E-F655-4554-83C7-E40189C03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8061C-6FDD-4FD9-809E-B5EF209ED45D}"/>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55593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4079-74F6-4472-AEB4-6181D21E7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3D0D2-3E9A-4FAD-BF80-05CC3C79D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8C10A1-69FB-4D47-B939-4FC556525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EC73DE-8FFF-4E51-92EE-898C093A4511}"/>
              </a:ext>
            </a:extLst>
          </p:cNvPr>
          <p:cNvSpPr>
            <a:spLocks noGrp="1"/>
          </p:cNvSpPr>
          <p:nvPr>
            <p:ph type="dt" sz="half" idx="10"/>
          </p:nvPr>
        </p:nvSpPr>
        <p:spPr/>
        <p:txBody>
          <a:bodyPr/>
          <a:lstStyle/>
          <a:p>
            <a:fld id="{D0B6F4A2-F3F2-4D68-A9A1-2CDC1FCD58C8}" type="datetimeFigureOut">
              <a:rPr lang="en-US" smtClean="0"/>
              <a:t>7/1/2021</a:t>
            </a:fld>
            <a:endParaRPr lang="en-US"/>
          </a:p>
        </p:txBody>
      </p:sp>
      <p:sp>
        <p:nvSpPr>
          <p:cNvPr id="6" name="Footer Placeholder 5">
            <a:extLst>
              <a:ext uri="{FF2B5EF4-FFF2-40B4-BE49-F238E27FC236}">
                <a16:creationId xmlns:a16="http://schemas.microsoft.com/office/drawing/2014/main" id="{7B305BC5-C541-4CA4-BD44-67EAD097D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4BAED-9B2A-42FE-8AE2-520F09E47BF2}"/>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21549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35888-E141-4B51-8076-89B79FD69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48AA5-496F-4B3D-A8A3-2C8A76F66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DA752-441C-4E90-AA50-757586440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6F4A2-F3F2-4D68-A9A1-2CDC1FCD58C8}" type="datetimeFigureOut">
              <a:rPr lang="en-US" smtClean="0"/>
              <a:t>7/1/2021</a:t>
            </a:fld>
            <a:endParaRPr lang="en-US"/>
          </a:p>
        </p:txBody>
      </p:sp>
      <p:sp>
        <p:nvSpPr>
          <p:cNvPr id="5" name="Footer Placeholder 4">
            <a:extLst>
              <a:ext uri="{FF2B5EF4-FFF2-40B4-BE49-F238E27FC236}">
                <a16:creationId xmlns:a16="http://schemas.microsoft.com/office/drawing/2014/main" id="{786E6768-B16B-40A9-9C88-35EF08761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909EB-52D0-4A2B-8608-34017F50E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C359B-D996-402E-A817-4F47BE5E81FF}" type="slidenum">
              <a:rPr lang="en-US" smtClean="0"/>
              <a:t>‹#›</a:t>
            </a:fld>
            <a:endParaRPr lang="en-US"/>
          </a:p>
        </p:txBody>
      </p:sp>
    </p:spTree>
    <p:extLst>
      <p:ext uri="{BB962C8B-B14F-4D97-AF65-F5344CB8AC3E}">
        <p14:creationId xmlns:p14="http://schemas.microsoft.com/office/powerpoint/2010/main" val="342106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hcs/about-us/Documents/gov-relations/07-01-2021-OHCS-2021-Legislative-Highlights.pdf" TargetMode="External"/><Relationship Id="rId7" Type="http://schemas.openxmlformats.org/officeDocument/2006/relationships/hyperlink" Target="https://www.csh.org/supportive-housing-101/"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usich.gov/tools-for-action" TargetMode="External"/><Relationship Id="rId5" Type="http://schemas.openxmlformats.org/officeDocument/2006/relationships/hyperlink" Target="https://endhomelessness.org/ending-homelessness/solutions/" TargetMode="External"/><Relationship Id="rId4" Type="http://schemas.openxmlformats.org/officeDocument/2006/relationships/hyperlink" Target="http://fhco.org/index.php/about-fhco/the-work-we-d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ugene-or.gov/4489/Emergency-Shelter-Siting-Approval-Proces" TargetMode="External"/><Relationship Id="rId2" Type="http://schemas.openxmlformats.org/officeDocument/2006/relationships/hyperlink" Target="https://olis.oregonlegislature.gov/liz/2021R1/Measures/Overview/HB2006" TargetMode="Externa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www.bendoregon.gov/home/showpublisheddocument/49968/637581542052470000" TargetMode="External"/><Relationship Id="rId4" Type="http://schemas.openxmlformats.org/officeDocument/2006/relationships/hyperlink" Target="https://www.bendoregon.gov/city-projects/community-priorities/homelessness/emergency-shelter-sit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326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3115"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312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210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pages/default.aspx" TargetMode="External"/><Relationship Id="rId7" Type="http://schemas.openxmlformats.org/officeDocument/2006/relationships/image" Target="../media/image1.jpg"/><Relationship Id="rId2" Type="http://schemas.openxmlformats.org/officeDocument/2006/relationships/hyperlink" Target="https://public.tableau.com/app/profile/oregon.housing.and.community.services/viz/2019Point-in-TimeDashboard/Story1" TargetMode="External"/><Relationship Id="rId1" Type="http://schemas.openxmlformats.org/officeDocument/2006/relationships/slideLayout" Target="../slideLayouts/slideLayout1.xml"/><Relationship Id="rId6" Type="http://schemas.openxmlformats.org/officeDocument/2006/relationships/hyperlink" Target="https://www.oregon.gov/dhs/CHILDREN/Homeless-Youth/Pages/Oregon-Statewide-Homeless-Youth-Needs-Assessment.aspx" TargetMode="External"/><Relationship Id="rId5" Type="http://schemas.openxmlformats.org/officeDocument/2006/relationships/hyperlink" Target="https://www.pdx.edu/homelessness/research-1" TargetMode="External"/><Relationship Id="rId4" Type="http://schemas.openxmlformats.org/officeDocument/2006/relationships/hyperlink" Target="https://www.oregon.gov/ohcs/about-us/Documents/poverty/Oregon-Statewide-Shelter-Stud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805343" y="914821"/>
            <a:ext cx="8590584" cy="4767521"/>
          </a:xfrm>
        </p:spPr>
        <p:txBody>
          <a:bodyPr/>
          <a:lstStyle/>
          <a:p>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a:p>
            <a:r>
              <a:rPr lang="en-US" sz="3600" b="1" dirty="0">
                <a:latin typeface="Open Sans" panose="020B0606030504020204" pitchFamily="34" charset="0"/>
                <a:ea typeface="Open Sans" panose="020B0606030504020204" pitchFamily="34" charset="0"/>
                <a:cs typeface="Open Sans" panose="020B0606030504020204" pitchFamily="34" charset="0"/>
              </a:rPr>
              <a:t>2021 Shelter &amp; Homelessness Legislation Presentation</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July 1, 2021</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Ariel Nelson, League of Oregon Cities (LOC)</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88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576072" y="585218"/>
            <a:ext cx="8819855" cy="5504684"/>
          </a:xfrm>
        </p:spPr>
        <p:txBody>
          <a:bodyPr>
            <a:normAutofit fontScale="55000" lnSpcReduction="20000"/>
          </a:bodyPr>
          <a:lstStyle/>
          <a:p>
            <a:pPr algn="l"/>
            <a:r>
              <a:rPr lang="en-US" sz="3800" b="1" dirty="0"/>
              <a:t>HUD Definition of Homeless</a:t>
            </a:r>
          </a:p>
          <a:p>
            <a:pPr algn="l"/>
            <a:endParaRPr lang="en-US" b="1" dirty="0"/>
          </a:p>
          <a:p>
            <a:pPr algn="l"/>
            <a:r>
              <a:rPr lang="en-US" sz="2900" b="0" i="0" dirty="0">
                <a:solidFill>
                  <a:srgbClr val="232323"/>
                </a:solidFill>
                <a:effectLst/>
              </a:rPr>
              <a:t>Literally Homeless (Point-in-time count)</a:t>
            </a:r>
          </a:p>
          <a:p>
            <a:pPr marL="342900" indent="-342900" algn="l">
              <a:buFont typeface="Arial" panose="020B0604020202020204" pitchFamily="34" charset="0"/>
              <a:buChar char="•"/>
            </a:pPr>
            <a:r>
              <a:rPr lang="en-US" sz="2900" b="0" i="0" dirty="0">
                <a:solidFill>
                  <a:srgbClr val="232323"/>
                </a:solidFill>
                <a:effectLst/>
              </a:rPr>
              <a:t>People who are living in a place not meant for human habitation, in emergency shelter, in transitional housing, or are exiting an institution where they temporarily resided if they were in shelter or a place not meant for human habitation before entering the institution. </a:t>
            </a:r>
          </a:p>
          <a:p>
            <a:pPr algn="l"/>
            <a:r>
              <a:rPr lang="en-US" sz="2900" b="0" i="0" dirty="0">
                <a:solidFill>
                  <a:srgbClr val="232323"/>
                </a:solidFill>
                <a:effectLst/>
              </a:rPr>
              <a:t>Imminent Risk of Homelessness</a:t>
            </a:r>
          </a:p>
          <a:p>
            <a:pPr marL="342900" indent="-342900" algn="l">
              <a:buFont typeface="Arial" panose="020B0604020202020204" pitchFamily="34" charset="0"/>
              <a:buChar char="•"/>
            </a:pPr>
            <a:r>
              <a:rPr lang="en-US" sz="2900" b="0" i="0" dirty="0">
                <a:solidFill>
                  <a:srgbClr val="232323"/>
                </a:solidFill>
                <a:effectLst/>
              </a:rPr>
              <a:t>People who are losing their primary nighttime residence, which may include a motel or hotel, campground, car, trailer, or a doubled-up situation, within 14 days and lack resources or support networks to remain in housing or find other permanent housing. </a:t>
            </a:r>
          </a:p>
          <a:p>
            <a:pPr algn="l"/>
            <a:r>
              <a:rPr lang="en-US" sz="2900" dirty="0">
                <a:solidFill>
                  <a:srgbClr val="232323"/>
                </a:solidFill>
              </a:rPr>
              <a:t>Homeless under other Federal statutes </a:t>
            </a:r>
            <a:endParaRPr lang="en-US" sz="2900" b="0" i="0" dirty="0">
              <a:solidFill>
                <a:srgbClr val="232323"/>
              </a:solidFill>
              <a:effectLst/>
            </a:endParaRPr>
          </a:p>
          <a:p>
            <a:pPr marL="342900" indent="-342900" algn="l">
              <a:buFont typeface="Arial" panose="020B0604020202020204" pitchFamily="34" charset="0"/>
              <a:buChar char="•"/>
            </a:pPr>
            <a:r>
              <a:rPr lang="en-US" sz="2900" b="0" i="0" dirty="0">
                <a:solidFill>
                  <a:srgbClr val="232323"/>
                </a:solidFill>
                <a:effectLst/>
              </a:rPr>
              <a:t>Families with children or unaccompanied youth who are unstably housed and likely to continue in that state. Applies to families with children or unaccompanied youth (up to age 24) who have not had a lease or ownership interest in a housing unit in the last 60 or more days, have had two or more moves in the last 60 days, and who are likely to continue to be unstably housed because of disability or multiple barriers to employment. </a:t>
            </a:r>
          </a:p>
          <a:p>
            <a:pPr algn="l"/>
            <a:r>
              <a:rPr lang="en-US" sz="2900" dirty="0">
                <a:solidFill>
                  <a:srgbClr val="232323"/>
                </a:solidFill>
              </a:rPr>
              <a:t>Fleeing Attempting to Flee Domestic Violence</a:t>
            </a:r>
            <a:endParaRPr lang="en-US" sz="2900" b="0" i="0" dirty="0">
              <a:solidFill>
                <a:srgbClr val="232323"/>
              </a:solidFill>
              <a:effectLst/>
            </a:endParaRPr>
          </a:p>
          <a:p>
            <a:pPr marL="342900" indent="-342900" algn="l">
              <a:buFont typeface="Arial" panose="020B0604020202020204" pitchFamily="34" charset="0"/>
              <a:buChar char="•"/>
            </a:pPr>
            <a:r>
              <a:rPr lang="en-US" sz="2900" b="0" i="0" dirty="0">
                <a:solidFill>
                  <a:srgbClr val="232323"/>
                </a:solidFill>
                <a:effectLst/>
              </a:rPr>
              <a:t>People who are fleeing or attempting to flee domestic violence, dating violence, sexual assault, stalking, or other dangerous or life-threatening situations related to violence; have no other residence; and lack the resources or support networks to obtain other permanent housing. This category is similar to the current practice regarding people who are fleeing domestic violence.</a:t>
            </a:r>
          </a:p>
          <a:p>
            <a:pPr algn="l"/>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82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76074"/>
            <a:ext cx="8441094" cy="5106269"/>
          </a:xfrm>
        </p:spPr>
        <p:txBody>
          <a:bodyPr>
            <a:normAutofit fontScale="85000" lnSpcReduction="20000"/>
          </a:bodyPr>
          <a:lstStyle/>
          <a:p>
            <a:pPr algn="l"/>
            <a:r>
              <a:rPr lang="en-US" sz="3500" b="1" dirty="0">
                <a:ea typeface="Open Sans" panose="020B0606030504020204" pitchFamily="34" charset="0"/>
                <a:cs typeface="Open Sans" panose="020B0606030504020204" pitchFamily="34" charset="0"/>
              </a:rPr>
              <a:t>Permanent Solutions to Homelessness</a:t>
            </a:r>
          </a:p>
          <a:p>
            <a:pPr algn="l"/>
            <a:endParaRPr lang="en-US" b="1"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b="1" dirty="0">
                <a:ea typeface="Open Sans" panose="020B0606030504020204" pitchFamily="34" charset="0"/>
                <a:cs typeface="Open Sans" panose="020B0606030504020204" pitchFamily="34" charset="0"/>
              </a:rPr>
              <a:t>A Coordinated Approach</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To end homelessness, a community-wide coordinated approach to delivering services, housing, and programs is needed</a:t>
            </a:r>
          </a:p>
          <a:p>
            <a:pPr marL="342900" indent="-342900" algn="l">
              <a:buFont typeface="Arial" panose="020B0604020202020204" pitchFamily="34" charset="0"/>
              <a:buChar char="•"/>
            </a:pPr>
            <a:r>
              <a:rPr lang="en-US" b="1" dirty="0">
                <a:ea typeface="Open Sans" panose="020B0606030504020204" pitchFamily="34" charset="0"/>
                <a:cs typeface="Open Sans" panose="020B0606030504020204" pitchFamily="34" charset="0"/>
              </a:rPr>
              <a:t>Housing as the Solution</a:t>
            </a:r>
          </a:p>
          <a:p>
            <a:pPr marL="800100" lvl="1" indent="-342900" algn="l">
              <a:buFont typeface="Arial" panose="020B0604020202020204" pitchFamily="34" charset="0"/>
              <a:buChar char="•"/>
            </a:pPr>
            <a:r>
              <a:rPr lang="en-US" b="0" i="0" dirty="0">
                <a:solidFill>
                  <a:srgbClr val="3B3A3D"/>
                </a:solidFill>
                <a:effectLst/>
              </a:rPr>
              <a:t>The solution to homelessness is simple – housing. Rapid re-housing is an intervention designed to quickly connect people to housing and services.</a:t>
            </a:r>
          </a:p>
          <a:p>
            <a:pPr marL="342900" indent="-342900" algn="l">
              <a:buFont typeface="Arial" panose="020B0604020202020204" pitchFamily="34" charset="0"/>
              <a:buChar char="•"/>
            </a:pPr>
            <a:r>
              <a:rPr lang="en-US" b="1" dirty="0">
                <a:solidFill>
                  <a:srgbClr val="3B3A3D"/>
                </a:solidFill>
                <a:ea typeface="Open Sans" panose="020B0606030504020204" pitchFamily="34" charset="0"/>
                <a:cs typeface="Open Sans" panose="020B0606030504020204" pitchFamily="34" charset="0"/>
              </a:rPr>
              <a:t>Assistance for the Most Vulnerable</a:t>
            </a:r>
          </a:p>
          <a:p>
            <a:pPr marL="800100" lvl="1" indent="-342900" algn="l">
              <a:buFont typeface="Arial" panose="020B0604020202020204" pitchFamily="34" charset="0"/>
              <a:buChar char="•"/>
            </a:pPr>
            <a:r>
              <a:rPr lang="en-US" b="0" i="0" dirty="0">
                <a:solidFill>
                  <a:srgbClr val="3B3A3D"/>
                </a:solidFill>
                <a:effectLst/>
              </a:rPr>
              <a:t>Sometimes people need longer-term rental assistance and services supports to achieve stability. </a:t>
            </a:r>
            <a:r>
              <a:rPr lang="en-US" sz="2000" dirty="0"/>
              <a:t>Permanent Supportive Housing is a proven effective, evidenced-based best practice that combines affordable housing with supports and services to more effectively serve the most vulnerable populations, including people who are or are at risk of homelessness or institutionalization </a:t>
            </a:r>
          </a:p>
          <a:p>
            <a:pPr marL="342900" indent="-342900" algn="l">
              <a:buFont typeface="Arial" panose="020B0604020202020204" pitchFamily="34" charset="0"/>
              <a:buChar char="•"/>
            </a:pPr>
            <a:r>
              <a:rPr lang="en-US" b="1" i="0" dirty="0">
                <a:solidFill>
                  <a:srgbClr val="3B3A3D"/>
                </a:solidFill>
                <a:effectLst/>
                <a:ea typeface="Open Sans" panose="020B0606030504020204" pitchFamily="34" charset="0"/>
                <a:cs typeface="Open Sans" panose="020B0606030504020204" pitchFamily="34" charset="0"/>
              </a:rPr>
              <a:t>Designing a Crisis Response </a:t>
            </a:r>
          </a:p>
          <a:p>
            <a:pPr marL="800100" lvl="1" indent="-342900" algn="l">
              <a:buFont typeface="Arial" panose="020B0604020202020204" pitchFamily="34" charset="0"/>
              <a:buChar char="•"/>
            </a:pPr>
            <a:r>
              <a:rPr lang="en-US" b="0" i="0" dirty="0">
                <a:solidFill>
                  <a:srgbClr val="3B3A3D"/>
                </a:solidFill>
                <a:effectLst/>
              </a:rPr>
              <a:t>An effective crisis response system can help people quickly exit homelessness.</a:t>
            </a:r>
          </a:p>
          <a:p>
            <a:br>
              <a:rPr lang="en-US" dirty="0"/>
            </a:br>
            <a:endParaRPr lang="en-US" b="1" i="0" dirty="0">
              <a:solidFill>
                <a:srgbClr val="3B3A3D"/>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Arial" panose="020B0604020202020204" pitchFamily="34" charset="0"/>
              <a:buChar char="•"/>
            </a:pPr>
            <a:endParaRPr lang="en-US" dirty="0">
              <a:solidFill>
                <a:srgbClr val="3B3A3D"/>
              </a:solidFill>
              <a:latin typeface="Open Sans" panose="020B0606030504020204" pitchFamily="34" charset="0"/>
              <a:ea typeface="Open Sans" panose="020B0606030504020204" pitchFamily="34" charset="0"/>
              <a:cs typeface="Open Sans" panose="020B0606030504020204" pitchFamily="34" charset="0"/>
            </a:endParaRPr>
          </a:p>
          <a:p>
            <a:pPr lvl="1" algn="l"/>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40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227069BA-F4E4-4D68-8C26-A3A23C92CFA0}"/>
              </a:ext>
            </a:extLst>
          </p:cNvPr>
          <p:cNvSpPr txBox="1">
            <a:spLocks/>
          </p:cNvSpPr>
          <p:nvPr/>
        </p:nvSpPr>
        <p:spPr>
          <a:xfrm>
            <a:off x="734008" y="736447"/>
            <a:ext cx="8441094" cy="5293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ea typeface="Open Sans" panose="020B0606030504020204" pitchFamily="34" charset="0"/>
                <a:cs typeface="Open Sans" panose="020B0606030504020204" pitchFamily="34" charset="0"/>
              </a:rPr>
              <a:t>Additional Resources</a:t>
            </a:r>
          </a:p>
          <a:p>
            <a:pPr marL="457200" indent="-457200" algn="l">
              <a:buFont typeface="Arial" panose="020B0604020202020204" pitchFamily="34" charset="0"/>
              <a:buChar char="•"/>
            </a:pPr>
            <a:r>
              <a:rPr lang="en-US" sz="3200" b="1" dirty="0">
                <a:ea typeface="Open Sans" panose="020B0606030504020204" pitchFamily="34" charset="0"/>
                <a:cs typeface="Open Sans" panose="020B0606030504020204" pitchFamily="34" charset="0"/>
                <a:hlinkClick r:id="rId3"/>
              </a:rPr>
              <a:t>Oregon Housing and Community Services 2021 Legislative Highlights</a:t>
            </a:r>
            <a:endParaRPr lang="en-US" sz="3200" b="1"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3200" b="1" dirty="0">
                <a:ea typeface="Open Sans" panose="020B0606030504020204" pitchFamily="34" charset="0"/>
                <a:cs typeface="Open Sans" panose="020B0606030504020204" pitchFamily="34" charset="0"/>
                <a:hlinkClick r:id="rId4"/>
              </a:rPr>
              <a:t>Fair Housing Council of Oregon</a:t>
            </a:r>
            <a:endParaRPr lang="en-US" sz="3200" b="1"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3200" b="1" dirty="0">
                <a:ea typeface="Open Sans" panose="020B0606030504020204" pitchFamily="34" charset="0"/>
                <a:cs typeface="Open Sans" panose="020B0606030504020204" pitchFamily="34" charset="0"/>
                <a:hlinkClick r:id="rId5"/>
              </a:rPr>
              <a:t>National Alliance to End Homelessness – Solutions</a:t>
            </a:r>
            <a:endParaRPr lang="en-US" sz="3200" b="1"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3200" b="1" dirty="0">
                <a:ea typeface="Open Sans" panose="020B0606030504020204" pitchFamily="34" charset="0"/>
                <a:cs typeface="Open Sans" panose="020B0606030504020204" pitchFamily="34" charset="0"/>
                <a:hlinkClick r:id="rId6"/>
              </a:rPr>
              <a:t>United States Interagency Council on Homelessness (USICH) – Tools for Action</a:t>
            </a:r>
            <a:endParaRPr lang="en-US" sz="3200" b="1"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3200" b="1" dirty="0">
                <a:ea typeface="Open Sans" panose="020B0606030504020204" pitchFamily="34" charset="0"/>
                <a:cs typeface="Open Sans" panose="020B0606030504020204" pitchFamily="34" charset="0"/>
                <a:hlinkClick r:id="rId7"/>
              </a:rPr>
              <a:t>Corporation for Supportive Housing – Supportive Housing 101</a:t>
            </a:r>
            <a:endParaRPr lang="en-US" sz="3200"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230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11731"/>
            <a:ext cx="8441094" cy="5553508"/>
          </a:xfrm>
        </p:spPr>
        <p:txBody>
          <a:bodyPr>
            <a:normAutofit fontScale="85000" lnSpcReduction="20000"/>
          </a:bodyPr>
          <a:lstStyle/>
          <a:p>
            <a:pPr algn="l"/>
            <a:r>
              <a:rPr lang="en-US" sz="2900" b="1" dirty="0">
                <a:ea typeface="Open Sans" panose="020B0606030504020204" pitchFamily="34" charset="0"/>
                <a:cs typeface="Open Sans" panose="020B0606030504020204" pitchFamily="34" charset="0"/>
                <a:hlinkClick r:id="rId2"/>
              </a:rPr>
              <a:t>HB 2006 </a:t>
            </a:r>
            <a:r>
              <a:rPr lang="en-US" sz="2900" b="1" dirty="0">
                <a:ea typeface="Open Sans" panose="020B0606030504020204" pitchFamily="34" charset="0"/>
                <a:cs typeface="Open Sans" panose="020B0606030504020204" pitchFamily="34" charset="0"/>
              </a:rPr>
              <a:t>– Emergency Shelter Siting</a:t>
            </a:r>
          </a:p>
          <a:p>
            <a:pPr algn="l"/>
            <a:r>
              <a:rPr lang="en-US" sz="1800" b="0" i="0" dirty="0">
                <a:solidFill>
                  <a:srgbClr val="333333"/>
                </a:solidFill>
                <a:effectLst/>
              </a:rPr>
              <a:t>Governor Brown signed </a:t>
            </a:r>
            <a:r>
              <a:rPr lang="en-US" sz="1800" dirty="0"/>
              <a:t>HB 2006 </a:t>
            </a:r>
            <a:r>
              <a:rPr lang="en-US" sz="1800" b="0" i="0" dirty="0">
                <a:solidFill>
                  <a:srgbClr val="333333"/>
                </a:solidFill>
                <a:effectLst/>
              </a:rPr>
              <a:t>into law on Wednesday, May 12, which passed the Legislature with strong bipartisan support. The new law takes effect immediately and requires local governments to approve an application for an emergency shelter regardless of state or local land use laws, if the application meets specific approval criteria outlined in the bill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Not a land use decision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Removes state requirements for mailed notice, public hearing, or solicitation of public comment on an application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No requirement for a city to make a decision within a particular period of time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Decisions under HB 2006 may not be appealed to the Land Use Board of Appeals but may be appealed using the writ of review process provided under ORS </a:t>
            </a: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34.010 – 34.100</a:t>
            </a:r>
            <a:endParaRPr kumimoji="0" lang="en-US" sz="1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Effective Dates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The siting authority in HB 2006 sunsets on July 1, 2022, but shelters approved under the bill may remain in operation after the sunset. Should a shelter cease to operate, the regular land use regulations would apply again.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Applicants must submit applications </a:t>
            </a:r>
            <a:r>
              <a:rPr kumimoji="0" lang="en-US" sz="18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between May 12, 2021 and June 30, 2022 to qualify under HB 2006.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HB 2006 – Implementation Examples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hlinkClick r:id="rId3"/>
              </a:rPr>
              <a:t>City of Eugene</a:t>
            </a:r>
            <a:endParaRPr kumimoji="0" lang="en-US" sz="18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Applicant submits a letter with supporting evidence demonstrating how the proposed Emergency Shelter meets the criteria listed in HB 2006</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hlinkClick r:id="rId4"/>
              </a:rPr>
              <a:t>City of Bend</a:t>
            </a:r>
            <a:endParaRPr kumimoji="0" lang="en-US" sz="18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Applicant completes an </a:t>
            </a: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hlinkClick r:id="rId5"/>
              </a:rPr>
              <a:t>a</a:t>
            </a: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hlinkClick r:id="rId5"/>
              </a:rPr>
              <a:t>pplication</a:t>
            </a:r>
            <a:r>
              <a:rPr kumimoji="0" lang="en-US" sz="18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 developed by the city</a:t>
            </a:r>
            <a:endParaRPr lang="en-US" sz="1800" b="0" i="0" dirty="0">
              <a:solidFill>
                <a:srgbClr val="333333"/>
              </a:solidFill>
              <a:effectLst/>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54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354562"/>
            <a:ext cx="8441094" cy="5761011"/>
          </a:xfrm>
        </p:spPr>
        <p:txBody>
          <a:bodyPr>
            <a:normAutofit fontScale="70000" lnSpcReduction="20000"/>
          </a:bodyPr>
          <a:lstStyle/>
          <a:p>
            <a:pPr algn="l"/>
            <a:r>
              <a:rPr lang="en-US" sz="4400" b="1" dirty="0">
                <a:ea typeface="Open Sans" panose="020B0606030504020204" pitchFamily="34" charset="0"/>
                <a:cs typeface="Open Sans" panose="020B0606030504020204" pitchFamily="34" charset="0"/>
              </a:rPr>
              <a:t>HB 2006 – Shelter Requirements </a:t>
            </a:r>
          </a:p>
          <a:p>
            <a:pPr algn="l"/>
            <a:endParaRPr lang="en-US" sz="1100" b="0" i="0" dirty="0">
              <a:solidFill>
                <a:srgbClr val="333333"/>
              </a:solidFill>
              <a:effectLst/>
            </a:endParaRPr>
          </a:p>
          <a:p>
            <a:pPr marL="342900" indent="-342900" algn="l">
              <a:buFont typeface="Arial" panose="020B0604020202020204" pitchFamily="34" charset="0"/>
              <a:buChar char="•"/>
            </a:pPr>
            <a:r>
              <a:rPr lang="en-US" sz="2500" b="0" i="0" dirty="0">
                <a:solidFill>
                  <a:srgbClr val="333333"/>
                </a:solidFill>
                <a:effectLst/>
              </a:rPr>
              <a:t>Includes sleeping and restroom facilities</a:t>
            </a:r>
          </a:p>
          <a:p>
            <a:pPr marL="342900" indent="-342900" algn="l">
              <a:buFont typeface="Arial" panose="020B0604020202020204" pitchFamily="34" charset="0"/>
              <a:buChar char="•"/>
            </a:pPr>
            <a:r>
              <a:rPr lang="en-US" sz="2500" b="0" i="0" dirty="0">
                <a:solidFill>
                  <a:srgbClr val="333333"/>
                </a:solidFill>
                <a:effectLst/>
              </a:rPr>
              <a:t>Complies with applicable building codes</a:t>
            </a:r>
          </a:p>
          <a:p>
            <a:pPr marL="342900" indent="-342900" algn="l">
              <a:buFont typeface="Arial" panose="020B0604020202020204" pitchFamily="34" charset="0"/>
              <a:buChar char="•"/>
            </a:pPr>
            <a:r>
              <a:rPr lang="en-US" sz="2500" b="0" i="0" dirty="0">
                <a:solidFill>
                  <a:srgbClr val="333333"/>
                </a:solidFill>
                <a:effectLst/>
              </a:rPr>
              <a:t>Is located within an urban growth boundary or in a rural residential zone</a:t>
            </a:r>
          </a:p>
          <a:p>
            <a:pPr marL="342900" indent="-342900" algn="l">
              <a:buFont typeface="Arial" panose="020B0604020202020204" pitchFamily="34" charset="0"/>
              <a:buChar char="•"/>
            </a:pPr>
            <a:r>
              <a:rPr lang="en-US" sz="2500" b="0" i="0" dirty="0">
                <a:solidFill>
                  <a:srgbClr val="333333"/>
                </a:solidFill>
                <a:effectLst/>
              </a:rPr>
              <a:t>Will not result in a new building that is sited within an area designated under a statewide land use planning goal relating to natural disasters and hazards (e.g. flood plains or mapped environmental health hazards) unless the development complies with regulations directly related to the hazard</a:t>
            </a:r>
          </a:p>
          <a:p>
            <a:pPr marL="342900" indent="-342900" algn="l">
              <a:buFont typeface="Arial" panose="020B0604020202020204" pitchFamily="34" charset="0"/>
              <a:buChar char="•"/>
            </a:pPr>
            <a:r>
              <a:rPr lang="en-US" sz="2500" b="0" i="0" dirty="0">
                <a:solidFill>
                  <a:srgbClr val="333333"/>
                </a:solidFill>
                <a:effectLst/>
              </a:rPr>
              <a:t>Has adequate transportation access to commercial and medical services; and</a:t>
            </a:r>
          </a:p>
          <a:p>
            <a:pPr marL="342900" indent="-342900" algn="l">
              <a:buFont typeface="Arial" panose="020B0604020202020204" pitchFamily="34" charset="0"/>
              <a:buChar char="•"/>
            </a:pPr>
            <a:r>
              <a:rPr lang="en-US" sz="2500" b="0" i="0" dirty="0">
                <a:solidFill>
                  <a:srgbClr val="333333"/>
                </a:solidFill>
                <a:effectLst/>
              </a:rPr>
              <a:t>Will not pose any unreasonable risk to public health or safety.</a:t>
            </a:r>
          </a:p>
          <a:p>
            <a:pPr marL="342900" indent="-342900" algn="l">
              <a:buFont typeface="Arial" panose="020B0604020202020204" pitchFamily="34" charset="0"/>
              <a:buChar char="•"/>
            </a:pPr>
            <a:r>
              <a:rPr lang="en-US" sz="2500" dirty="0">
                <a:solidFill>
                  <a:srgbClr val="333333"/>
                </a:solidFill>
              </a:rPr>
              <a:t>M</a:t>
            </a:r>
            <a:r>
              <a:rPr lang="en-US" sz="2900" i="0" dirty="0">
                <a:solidFill>
                  <a:srgbClr val="333333"/>
                </a:solidFill>
                <a:effectLst/>
              </a:rPr>
              <a:t>ust be operated by:</a:t>
            </a:r>
          </a:p>
          <a:p>
            <a:pPr marL="800100" lvl="1" indent="-342900" algn="l">
              <a:buFont typeface="Arial" panose="020B0604020202020204" pitchFamily="34" charset="0"/>
              <a:buChar char="•"/>
            </a:pPr>
            <a:r>
              <a:rPr lang="en-US" sz="2100" b="0" i="0" dirty="0">
                <a:solidFill>
                  <a:srgbClr val="333333"/>
                </a:solidFill>
                <a:effectLst/>
              </a:rPr>
              <a:t>A local government; or</a:t>
            </a:r>
          </a:p>
          <a:p>
            <a:pPr marL="800100" lvl="1" indent="-342900" algn="l">
              <a:buFont typeface="Arial" panose="020B0604020202020204" pitchFamily="34" charset="0"/>
              <a:buChar char="•"/>
            </a:pPr>
            <a:r>
              <a:rPr lang="en-US" sz="2100" b="0" i="0" dirty="0">
                <a:solidFill>
                  <a:srgbClr val="333333"/>
                </a:solidFill>
                <a:effectLst/>
              </a:rPr>
              <a:t>An organization with at least two years’ experience operating an emergency shelter using best practices that is:</a:t>
            </a:r>
          </a:p>
          <a:p>
            <a:pPr marL="1257300" lvl="2" indent="-342900" algn="l">
              <a:buFont typeface="Arial" panose="020B0604020202020204" pitchFamily="34" charset="0"/>
              <a:buChar char="•"/>
            </a:pPr>
            <a:r>
              <a:rPr lang="en-US" sz="2300" b="0" i="0" dirty="0">
                <a:solidFill>
                  <a:srgbClr val="333333"/>
                </a:solidFill>
                <a:effectLst/>
              </a:rPr>
              <a:t>A housing authority</a:t>
            </a:r>
          </a:p>
          <a:p>
            <a:pPr marL="1257300" lvl="2" indent="-342900" algn="l">
              <a:buFont typeface="Arial" panose="020B0604020202020204" pitchFamily="34" charset="0"/>
              <a:buChar char="•"/>
            </a:pPr>
            <a:r>
              <a:rPr lang="en-US" sz="2300" b="0" i="0" dirty="0">
                <a:solidFill>
                  <a:srgbClr val="333333"/>
                </a:solidFill>
                <a:effectLst/>
              </a:rPr>
              <a:t>A religious corporation</a:t>
            </a:r>
          </a:p>
          <a:p>
            <a:pPr marL="1257300" lvl="2" indent="-342900" algn="l">
              <a:buFont typeface="Arial" panose="020B0604020202020204" pitchFamily="34" charset="0"/>
              <a:buChar char="•"/>
            </a:pPr>
            <a:r>
              <a:rPr lang="en-US" sz="2300" b="0" i="0" dirty="0">
                <a:solidFill>
                  <a:srgbClr val="333333"/>
                </a:solidFill>
                <a:effectLst/>
              </a:rPr>
              <a:t>A public benefit corporation whose charitable purpose includes the support of homeless individuals and that has been recognized as exempt from income tax under section 501(a) of the Internal Revenue Code on or before January 1, 2018; or </a:t>
            </a:r>
          </a:p>
          <a:p>
            <a:pPr marL="1257300" lvl="2" indent="-342900" algn="l">
              <a:buFont typeface="Arial" panose="020B0604020202020204" pitchFamily="34" charset="0"/>
              <a:buChar char="•"/>
            </a:pPr>
            <a:r>
              <a:rPr lang="en-US" sz="2300" b="0" i="0" dirty="0">
                <a:solidFill>
                  <a:srgbClr val="333333"/>
                </a:solidFill>
                <a:effectLst/>
              </a:rPr>
              <a:t>A nonprofit corporation partnering with any of those entities.</a:t>
            </a:r>
          </a:p>
          <a:p>
            <a:pPr algn="l"/>
            <a:r>
              <a:rPr lang="en-US" sz="25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25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62062"/>
            <a:ext cx="8441094" cy="5436065"/>
          </a:xfrm>
        </p:spPr>
        <p:txBody>
          <a:bodyPr>
            <a:normAutofit fontScale="70000" lnSpcReduction="20000"/>
          </a:bodyPr>
          <a:lstStyle/>
          <a:p>
            <a:pPr algn="l"/>
            <a:r>
              <a:rPr lang="en-US" sz="3100" b="1" dirty="0">
                <a:ea typeface="Open Sans" panose="020B0606030504020204" pitchFamily="34" charset="0"/>
                <a:cs typeface="Open Sans" panose="020B0606030504020204" pitchFamily="34" charset="0"/>
              </a:rPr>
              <a:t>HB 2006 – Permissive Shelter Provisions</a:t>
            </a:r>
          </a:p>
          <a:p>
            <a:pPr marL="342900" indent="-34290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 emergency </a:t>
            </a:r>
            <a:r>
              <a:rPr lang="en-US" dirty="0">
                <a:solidFill>
                  <a:srgbClr val="000000"/>
                </a:solidFill>
                <a:ea typeface="Open Sans" panose="020B0606030504020204" pitchFamily="34" charset="0"/>
                <a:cs typeface="Open Sans" panose="020B0606030504020204" pitchFamily="34" charset="0"/>
              </a:rPr>
              <a:t>s</a:t>
            </a:r>
            <a:r>
              <a:rPr lang="en-US" b="0" i="0" dirty="0">
                <a:solidFill>
                  <a:srgbClr val="000000"/>
                </a:solidFill>
                <a:effectLst/>
                <a:ea typeface="Open Sans" panose="020B0606030504020204" pitchFamily="34" charset="0"/>
                <a:cs typeface="Open Sans" panose="020B0606030504020204" pitchFamily="34" charset="0"/>
              </a:rPr>
              <a:t>helter </a:t>
            </a:r>
            <a:r>
              <a:rPr lang="en-US" b="1" i="0" dirty="0">
                <a:solidFill>
                  <a:srgbClr val="000000"/>
                </a:solidFill>
                <a:effectLst/>
                <a:ea typeface="Open Sans" panose="020B0606030504020204" pitchFamily="34" charset="0"/>
                <a:cs typeface="Open Sans" panose="020B0606030504020204" pitchFamily="34" charset="0"/>
              </a:rPr>
              <a:t>may </a:t>
            </a:r>
            <a:r>
              <a:rPr lang="en-US" b="0" i="0" dirty="0">
                <a:solidFill>
                  <a:srgbClr val="000000"/>
                </a:solidFill>
                <a:effectLst/>
                <a:ea typeface="Open Sans" panose="020B0606030504020204" pitchFamily="34" charset="0"/>
                <a:cs typeface="Open Sans" panose="020B0606030504020204" pitchFamily="34" charset="0"/>
              </a:rPr>
              <a:t>provide on-site and at no cost:</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Showering and bathing facilities</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Personal property storage</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Laundry</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Food service</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Recreation areas for children and pets</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Case management services, or</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Any other services incidental to the shelter</a:t>
            </a:r>
          </a:p>
          <a:p>
            <a:pPr marL="285750"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 emergency </a:t>
            </a:r>
            <a:r>
              <a:rPr lang="en-US" dirty="0">
                <a:solidFill>
                  <a:srgbClr val="000000"/>
                </a:solidFill>
                <a:ea typeface="Open Sans" panose="020B0606030504020204" pitchFamily="34" charset="0"/>
                <a:cs typeface="Open Sans" panose="020B0606030504020204" pitchFamily="34" charset="0"/>
              </a:rPr>
              <a:t>s</a:t>
            </a:r>
            <a:r>
              <a:rPr lang="en-US" b="0" i="0" dirty="0">
                <a:solidFill>
                  <a:srgbClr val="000000"/>
                </a:solidFill>
                <a:effectLst/>
                <a:ea typeface="Open Sans" panose="020B0606030504020204" pitchFamily="34" charset="0"/>
                <a:cs typeface="Open Sans" panose="020B0606030504020204" pitchFamily="34" charset="0"/>
              </a:rPr>
              <a:t>helter </a:t>
            </a:r>
            <a:r>
              <a:rPr lang="en-US" b="1" i="0" dirty="0">
                <a:solidFill>
                  <a:srgbClr val="000000"/>
                </a:solidFill>
                <a:effectLst/>
                <a:ea typeface="Open Sans" panose="020B0606030504020204" pitchFamily="34" charset="0"/>
                <a:cs typeface="Open Sans" panose="020B0606030504020204" pitchFamily="34" charset="0"/>
              </a:rPr>
              <a:t>may</a:t>
            </a:r>
            <a:r>
              <a:rPr lang="en-US" b="0" i="0" dirty="0">
                <a:solidFill>
                  <a:srgbClr val="000000"/>
                </a:solidFill>
                <a:effectLst/>
                <a:ea typeface="Open Sans" panose="020B0606030504020204" pitchFamily="34" charset="0"/>
                <a:cs typeface="Open Sans" panose="020B0606030504020204" pitchFamily="34" charset="0"/>
              </a:rPr>
              <a:t> include youth shelters, veterans' shelters, winter or warming shelters, day shelters and family violence shelter homes.</a:t>
            </a:r>
          </a:p>
          <a:p>
            <a:pPr marL="285750"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 emergency </a:t>
            </a:r>
            <a:r>
              <a:rPr lang="en-US" dirty="0">
                <a:solidFill>
                  <a:srgbClr val="000000"/>
                </a:solidFill>
                <a:ea typeface="Open Sans" panose="020B0606030504020204" pitchFamily="34" charset="0"/>
                <a:cs typeface="Open Sans" panose="020B0606030504020204" pitchFamily="34" charset="0"/>
              </a:rPr>
              <a:t>s</a:t>
            </a:r>
            <a:r>
              <a:rPr lang="en-US" b="0" i="0" dirty="0">
                <a:solidFill>
                  <a:srgbClr val="000000"/>
                </a:solidFill>
                <a:effectLst/>
                <a:ea typeface="Open Sans" panose="020B0606030504020204" pitchFamily="34" charset="0"/>
                <a:cs typeface="Open Sans" panose="020B0606030504020204" pitchFamily="34" charset="0"/>
              </a:rPr>
              <a:t>helter </a:t>
            </a:r>
            <a:r>
              <a:rPr lang="en-US" b="1" i="0" dirty="0">
                <a:solidFill>
                  <a:srgbClr val="000000"/>
                </a:solidFill>
                <a:effectLst/>
                <a:ea typeface="Open Sans" panose="020B0606030504020204" pitchFamily="34" charset="0"/>
                <a:cs typeface="Open Sans" panose="020B0606030504020204" pitchFamily="34" charset="0"/>
              </a:rPr>
              <a:t>may</a:t>
            </a:r>
            <a:r>
              <a:rPr lang="en-US" b="0" i="0" dirty="0">
                <a:solidFill>
                  <a:srgbClr val="000000"/>
                </a:solidFill>
                <a:effectLst/>
                <a:ea typeface="Open Sans" panose="020B0606030504020204" pitchFamily="34" charset="0"/>
                <a:cs typeface="Open Sans" panose="020B0606030504020204" pitchFamily="34" charset="0"/>
              </a:rPr>
              <a:t> provide additional transitional housing services at a fee of not more than $300/month.</a:t>
            </a:r>
          </a:p>
          <a:p>
            <a:pPr algn="l"/>
            <a:endParaRPr lang="en-US" sz="3200" b="1" dirty="0">
              <a:ea typeface="Open Sans" panose="020B0606030504020204" pitchFamily="34" charset="0"/>
              <a:cs typeface="Open Sans" panose="020B0606030504020204" pitchFamily="34" charset="0"/>
            </a:endParaRPr>
          </a:p>
          <a:p>
            <a:pPr algn="l"/>
            <a:r>
              <a:rPr lang="en-US" sz="3200" b="1" dirty="0">
                <a:ea typeface="Open Sans" panose="020B0606030504020204" pitchFamily="34" charset="0"/>
                <a:cs typeface="Open Sans" panose="020B0606030504020204" pitchFamily="34" charset="0"/>
              </a:rPr>
              <a:t>HB 2006 – Vehicle Camping</a:t>
            </a:r>
          </a:p>
          <a:p>
            <a:pPr marL="457200" indent="-457200" algn="l">
              <a:buFont typeface="Arial" panose="020B0604020202020204" pitchFamily="34" charset="0"/>
              <a:buChar char="•"/>
            </a:pPr>
            <a:r>
              <a:rPr lang="en-US" sz="2400" dirty="0">
                <a:ea typeface="Open Sans" panose="020B0606030504020204" pitchFamily="34" charset="0"/>
                <a:cs typeface="Open Sans" panose="020B0606030504020204" pitchFamily="34" charset="0"/>
              </a:rPr>
              <a:t>Any political subdivision </a:t>
            </a:r>
            <a:r>
              <a:rPr lang="en-US" sz="2400" b="1" dirty="0">
                <a:ea typeface="Open Sans" panose="020B0606030504020204" pitchFamily="34" charset="0"/>
                <a:cs typeface="Open Sans" panose="020B0606030504020204" pitchFamily="34" charset="0"/>
              </a:rPr>
              <a:t>may allow </a:t>
            </a:r>
            <a:r>
              <a:rPr lang="en-US" sz="2400" dirty="0">
                <a:ea typeface="Open Sans" panose="020B0606030504020204" pitchFamily="34" charset="0"/>
                <a:cs typeface="Open Sans" panose="020B0606030504020204" pitchFamily="34" charset="0"/>
              </a:rPr>
              <a:t>any public or private entity to allow overnight camping by homeless individuals living in vehicles on the property of the entity. </a:t>
            </a:r>
          </a:p>
          <a:p>
            <a:pPr marL="457200" indent="-457200" algn="l">
              <a:buFont typeface="Arial" panose="020B0604020202020204" pitchFamily="34" charset="0"/>
              <a:buChar char="•"/>
            </a:pPr>
            <a:r>
              <a:rPr lang="en-US" sz="2400" dirty="0">
                <a:ea typeface="Open Sans" panose="020B0606030504020204" pitchFamily="34" charset="0"/>
                <a:cs typeface="Open Sans" panose="020B0606030504020204" pitchFamily="34" charset="0"/>
              </a:rPr>
              <a:t>A political subdivision </a:t>
            </a:r>
            <a:r>
              <a:rPr lang="en-US" sz="2400" b="1" dirty="0">
                <a:ea typeface="Open Sans" panose="020B0606030504020204" pitchFamily="34" charset="0"/>
                <a:cs typeface="Open Sans" panose="020B0606030504020204" pitchFamily="34" charset="0"/>
              </a:rPr>
              <a:t>may impose reasonable conditions</a:t>
            </a:r>
            <a:r>
              <a:rPr lang="en-US" sz="2400" dirty="0">
                <a:ea typeface="Open Sans" panose="020B0606030504020204" pitchFamily="34" charset="0"/>
                <a:cs typeface="Open Sans" panose="020B0606030504020204" pitchFamily="34" charset="0"/>
              </a:rPr>
              <a:t> upon offering camping space under this section, including establishing a maximum number of vehicles allowed.</a:t>
            </a:r>
          </a:p>
          <a:p>
            <a:pPr marL="457200" indent="-457200" algn="l">
              <a:buFont typeface="Arial" panose="020B0604020202020204" pitchFamily="34" charset="0"/>
              <a:buChar char="•"/>
            </a:pPr>
            <a:r>
              <a:rPr lang="en-US" sz="2400" dirty="0">
                <a:ea typeface="Open Sans" panose="020B0606030504020204" pitchFamily="34" charset="0"/>
                <a:cs typeface="Open Sans" panose="020B0606030504020204" pitchFamily="34" charset="0"/>
              </a:rPr>
              <a:t>Entities providing camping spaces under this section must also provide access to sanitary facilities, including toilet, handwashing and trash disposal facilities.</a:t>
            </a:r>
            <a:endParaRPr lang="en-US" sz="3200" b="1" dirty="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endParaRPr lang="en-US" b="0" i="0" dirty="0">
              <a:solidFill>
                <a:srgbClr val="000000"/>
              </a:solidFill>
              <a:effectLst/>
              <a:ea typeface="Open Sans" panose="020B0606030504020204" pitchFamily="34" charset="0"/>
              <a:cs typeface="Open Sans" panose="020B0606030504020204" pitchFamily="34" charset="0"/>
            </a:endParaRPr>
          </a:p>
          <a:p>
            <a:pPr algn="l"/>
            <a:endParaRPr lang="en-US" dirty="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96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604007" y="354562"/>
            <a:ext cx="8791920" cy="5786177"/>
          </a:xfrm>
        </p:spPr>
        <p:txBody>
          <a:bodyPr>
            <a:normAutofit fontScale="92500" lnSpcReduction="20000"/>
          </a:bodyPr>
          <a:lstStyle/>
          <a:p>
            <a:pPr algn="l"/>
            <a:r>
              <a:rPr lang="en-US" sz="2800" b="1" dirty="0">
                <a:ea typeface="Open Sans" panose="020B0606030504020204" pitchFamily="34" charset="0"/>
                <a:cs typeface="Open Sans" panose="020B0606030504020204" pitchFamily="34" charset="0"/>
                <a:hlinkClick r:id="rId2"/>
              </a:rPr>
              <a:t>HB 3261 </a:t>
            </a:r>
            <a:r>
              <a:rPr lang="en-US" sz="2800" b="1" dirty="0">
                <a:ea typeface="Open Sans" panose="020B0606030504020204" pitchFamily="34" charset="0"/>
                <a:cs typeface="Open Sans" panose="020B0606030504020204" pitchFamily="34" charset="0"/>
              </a:rPr>
              <a:t>– Hotel/Motel Conversion</a:t>
            </a:r>
          </a:p>
          <a:p>
            <a:pPr algn="l"/>
            <a:endParaRPr lang="en-US" sz="1200" b="1"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Signed into law on Thursday, May 6, and now in effect. This new law requires local governments to allow the conversion of hotels and motels into an emergency shelter or affordable housing, regardless of state or local land use laws, if the application meets specific approval criteria. The measure only applies to hotel or motel properties in areas:</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Within an urban growth boundary;</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Outside heavy industrial zones;</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With adequate transportation access to commercial and medical services; and</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Not within an area designated for a statewide land use planning goal relating to natural disasters or hazards, including flood plains or mapped environmental health hazards, unless the converted use complies with regulations directly related to the disasters or hazards.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Not a land use decision</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Cities may still require the converted use to comply with building codes, occupancy limits, and reasonable siting and design standards so long as the standards do not, individually or cumulatively, prohibit the conversion through unreasonable costs or delay. </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HB 3261 applies to hotel and motel conversions or applications for conversions submitted on or after January 1, 2021. </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47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87232"/>
            <a:ext cx="8441094" cy="5293449"/>
          </a:xfrm>
        </p:spPr>
        <p:txBody>
          <a:bodyPr>
            <a:normAutofit fontScale="77500" lnSpcReduction="20000"/>
          </a:bodyPr>
          <a:lstStyle/>
          <a:p>
            <a:pPr algn="l"/>
            <a:r>
              <a:rPr lang="en-US" sz="3200" b="1" dirty="0">
                <a:ea typeface="Open Sans" panose="020B0606030504020204" pitchFamily="34" charset="0"/>
                <a:cs typeface="Open Sans" panose="020B0606030504020204" pitchFamily="34" charset="0"/>
                <a:hlinkClick r:id="rId2"/>
              </a:rPr>
              <a:t>HB 3115 </a:t>
            </a:r>
            <a:r>
              <a:rPr lang="en-US" sz="3200" b="1" dirty="0">
                <a:ea typeface="Open Sans" panose="020B0606030504020204" pitchFamily="34" charset="0"/>
                <a:cs typeface="Open Sans" panose="020B0606030504020204" pitchFamily="34" charset="0"/>
              </a:rPr>
              <a:t>– Local Homeless Ordinances</a:t>
            </a:r>
          </a:p>
          <a:p>
            <a:pPr algn="l"/>
            <a:r>
              <a:rPr lang="en-US" dirty="0">
                <a:ea typeface="Open Sans" panose="020B0606030504020204" pitchFamily="34" charset="0"/>
                <a:cs typeface="Open Sans" panose="020B0606030504020204" pitchFamily="34" charset="0"/>
              </a:rPr>
              <a:t>Signed into law on June 23, HB 3115 is the product of a workgroup  between the League of Oregon Cities (LOC) and the Oregon Law Center (OLC) as well as individual cities and counties. The workgroup spent many hours crafting a concept that recognizes a key principle from the recent </a:t>
            </a:r>
            <a:r>
              <a:rPr lang="en-US" i="1" dirty="0">
                <a:ea typeface="Open Sans" panose="020B0606030504020204" pitchFamily="34" charset="0"/>
                <a:cs typeface="Open Sans" panose="020B0606030504020204" pitchFamily="34" charset="0"/>
              </a:rPr>
              <a:t>Martin v. City of Boise </a:t>
            </a:r>
            <a:r>
              <a:rPr lang="en-US" dirty="0">
                <a:ea typeface="Open Sans" panose="020B0606030504020204" pitchFamily="34" charset="0"/>
                <a:cs typeface="Open Sans" panose="020B0606030504020204" pitchFamily="34" charset="0"/>
              </a:rPr>
              <a:t>federal court decision.</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Requires that any city or county law regulating the acts of sitting, lying, sleeping or keeping warm and dry outside on public property must be “objectively reasonable” based on the totality of the circumstances as applied to all stakeholders, including persons experiencing homelessness.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Preserves the ability of cities to manage public spaces effectively for the benefit of the entire community </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Provides clarity and transparency for communities and people experiencing homelessness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Recognizes that what is objectively reasonable will look different in different communities. </a:t>
            </a:r>
          </a:p>
          <a:p>
            <a:pPr marL="342900" indent="-342900" algn="l">
              <a:buFont typeface="Arial" panose="020B0604020202020204" pitchFamily="34" charset="0"/>
              <a:buChar char="•"/>
            </a:pPr>
            <a:r>
              <a:rPr lang="en-US" b="1" dirty="0">
                <a:ea typeface="Open Sans" panose="020B0606030504020204" pitchFamily="34" charset="0"/>
                <a:cs typeface="Open Sans" panose="020B0606030504020204" pitchFamily="34" charset="0"/>
              </a:rPr>
              <a:t>Delayed implementation date of July 1, 2023</a:t>
            </a:r>
            <a:r>
              <a:rPr lang="en-US" dirty="0">
                <a:ea typeface="Open Sans" panose="020B0606030504020204" pitchFamily="34" charset="0"/>
                <a:cs typeface="Open Sans" panose="020B0606030504020204" pitchFamily="34" charset="0"/>
              </a:rPr>
              <a:t>, to allow local governments time to review and update ordinances and support intentional community conversations. The LOC and OLC will partner to provide guidance to cities. Emergency clause to allow jurisdictions to begin immediately the development of ordinances in order to meet the July 2023 compliance deadline.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78847"/>
            <a:ext cx="8441094" cy="5478004"/>
          </a:xfrm>
        </p:spPr>
        <p:txBody>
          <a:bodyPr>
            <a:normAutofit lnSpcReduction="10000"/>
          </a:bodyPr>
          <a:lstStyle/>
          <a:p>
            <a:pPr algn="l"/>
            <a:r>
              <a:rPr lang="en-US" sz="2800" b="1" dirty="0">
                <a:ea typeface="Open Sans" panose="020B0606030504020204" pitchFamily="34" charset="0"/>
                <a:cs typeface="Open Sans" panose="020B0606030504020204" pitchFamily="34" charset="0"/>
                <a:hlinkClick r:id="rId2"/>
              </a:rPr>
              <a:t>HB 3124 </a:t>
            </a:r>
            <a:r>
              <a:rPr lang="en-US" sz="2800" b="1" dirty="0">
                <a:ea typeface="Open Sans" panose="020B0606030504020204" pitchFamily="34" charset="0"/>
                <a:cs typeface="Open Sans" panose="020B0606030504020204" pitchFamily="34" charset="0"/>
              </a:rPr>
              <a:t>– Campsite Removal Procedures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Signed into law June 23 and now in effect</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Extends requirement for law enforcement to provide written notice before removing homeless individuals from an established camping site from 24 hours to 72 hours.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Requires jurisdictions to store unclaimed personal property in a facility located in the same community as the camping site from which it was removed.</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Preserves notice exceptions when:</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There are grounds for law enforcement officials to believe that illegal activities other than camping are occurring at an established camping site;</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In the event of an exceptional emergency at an established camping site, including, but not limited to, possible site contamination by hazardous materials, a public health emergency or other immediate danger to human life or safety.</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8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57789"/>
            <a:ext cx="8441094" cy="5124554"/>
          </a:xfrm>
        </p:spPr>
        <p:txBody>
          <a:bodyPr>
            <a:normAutofit/>
          </a:bodyPr>
          <a:lstStyle/>
          <a:p>
            <a:pPr algn="l"/>
            <a:r>
              <a:rPr lang="en-US" b="1" dirty="0">
                <a:latin typeface="Open Sans" panose="020B0606030504020204" pitchFamily="34" charset="0"/>
                <a:ea typeface="Open Sans" panose="020B0606030504020204" pitchFamily="34" charset="0"/>
                <a:cs typeface="Open Sans" panose="020B0606030504020204" pitchFamily="34" charset="0"/>
                <a:hlinkClick r:id="rId2"/>
              </a:rPr>
              <a:t>HB 2100 </a:t>
            </a:r>
            <a:r>
              <a:rPr lang="en-US" b="1" dirty="0">
                <a:latin typeface="Open Sans" panose="020B0606030504020204" pitchFamily="34" charset="0"/>
                <a:ea typeface="Open Sans" panose="020B0606030504020204" pitchFamily="34" charset="0"/>
                <a:cs typeface="Open Sans" panose="020B0606030504020204" pitchFamily="34" charset="0"/>
              </a:rPr>
              <a:t>– Modernizing Oregon’s Homeless System</a:t>
            </a:r>
          </a:p>
          <a:p>
            <a:pPr marL="342900" indent="-342900" algn="l">
              <a:buFont typeface="Arial" panose="020B0604020202020204" pitchFamily="34" charset="0"/>
              <a:buChar char="•"/>
            </a:pPr>
            <a:r>
              <a:rPr lang="en-US" dirty="0"/>
              <a:t>Modernizes Oregon’s homeless system by clarifying Oregon Housing and Community Services’ (OHCS) role and responsibilities in administering federal and state funding to address Oregon’s homeless crisis</a:t>
            </a:r>
          </a:p>
          <a:p>
            <a:pPr marL="342900" indent="-342900" algn="l">
              <a:buFont typeface="Arial" panose="020B0604020202020204" pitchFamily="34" charset="0"/>
              <a:buChar char="•"/>
            </a:pPr>
            <a:r>
              <a:rPr lang="en-US" dirty="0"/>
              <a:t>Requires OHCS to consult with a range of stakeholders to ensure equitable services for all, and clarifies that eligible grantees must demonstrate culturally responsive services to best serve the needs of diverse populations, including Oregon’s Black, Indigenous and communities of color</a:t>
            </a:r>
          </a:p>
          <a:p>
            <a:pPr marL="342900" indent="-342900" algn="l">
              <a:buFont typeface="Arial" panose="020B0604020202020204" pitchFamily="34" charset="0"/>
              <a:buChar char="•"/>
            </a:pPr>
            <a:r>
              <a:rPr lang="en-US" dirty="0"/>
              <a:t>Establishes a Task Force on Homelessness and Racial Disparities to address racial disparities in the provision of and access to homeless services programs across the state</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84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603504" y="354562"/>
            <a:ext cx="8792423" cy="5744485"/>
          </a:xfrm>
        </p:spPr>
        <p:txBody>
          <a:bodyPr>
            <a:normAutofit fontScale="92500" lnSpcReduction="20000"/>
          </a:bodyPr>
          <a:lstStyle/>
          <a:p>
            <a:pPr algn="l"/>
            <a:r>
              <a:rPr lang="en-US" sz="1800" b="1" dirty="0">
                <a:ea typeface="Open Sans" panose="020B0606030504020204" pitchFamily="34" charset="0"/>
                <a:cs typeface="Open Sans" panose="020B0606030504020204" pitchFamily="34" charset="0"/>
              </a:rPr>
              <a:t>Data Demonstrating the Need</a:t>
            </a:r>
          </a:p>
          <a:p>
            <a:pPr algn="l"/>
            <a:endParaRPr lang="en-US" sz="1100" b="1" dirty="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600"/>
              </a:spcAft>
              <a:buClrTx/>
              <a:buSzTx/>
              <a:tabLst/>
              <a:defRPr/>
            </a:pPr>
            <a:r>
              <a:rPr kumimoji="0" lang="en-US" sz="1400" b="1" i="0" u="none" strike="noStrike" kern="1200" cap="none" spc="0" normalizeH="0" baseline="0" noProof="0" dirty="0">
                <a:ln>
                  <a:noFill/>
                </a:ln>
                <a:solidFill>
                  <a:prstClr val="black"/>
                </a:solidFill>
                <a:effectLst/>
                <a:uLnTx/>
                <a:uFillTx/>
                <a:ea typeface="+mn-ea"/>
                <a:cs typeface="+mn-cs"/>
                <a:hlinkClick r:id="rId2"/>
              </a:rPr>
              <a:t>Point-in-Time Count </a:t>
            </a:r>
            <a:endParaRPr lang="en-US" sz="1400" b="1" dirty="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black"/>
                </a:solidFill>
              </a:rPr>
              <a:t>Only 25% of people experiencing homelessness are concentrated in the Portland Metro area</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black"/>
                </a:solidFill>
              </a:rPr>
              <a:t>Most Oregon families experiencing homelessness (over 3,000 people) live in coastal counties or Southern Oregon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black"/>
                </a:solidFill>
              </a:rPr>
              <a:t>Coastal counties like Clatsop have large concentrations of children living on their own and experiencing homelessness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Between 2015 and 2019, the estimated number of people experiencing homelessness across the state has increased 19%</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People of color are overrepresented in the number of people experiencing homelessness</a:t>
            </a:r>
          </a:p>
          <a:p>
            <a:pPr marL="800100" lvl="1" indent="-342900" algn="l">
              <a:lnSpc>
                <a:spcPct val="100000"/>
              </a:lnSpc>
              <a:spcBef>
                <a:spcPts val="0"/>
              </a:spcBef>
              <a:spcAft>
                <a:spcPts val="600"/>
              </a:spcAft>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ea typeface="+mn-ea"/>
                <a:cs typeface="+mn-cs"/>
              </a:rPr>
              <a:t>Black/African Americans make up of 1.9% of Oregon, but represent 6% of people experiencing homelessness</a:t>
            </a:r>
          </a:p>
          <a:p>
            <a:pPr marL="800100" lvl="1" indent="-342900" algn="l">
              <a:lnSpc>
                <a:spcPct val="100000"/>
              </a:lnSpc>
              <a:spcBef>
                <a:spcPts val="0"/>
              </a:spcBef>
              <a:spcAft>
                <a:spcPts val="600"/>
              </a:spcAft>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ea typeface="+mn-ea"/>
                <a:cs typeface="+mn-cs"/>
              </a:rPr>
              <a:t>Native Americans make up of 2% of Oregon, but represent 5% of people experiencing homelessness</a:t>
            </a:r>
          </a:p>
          <a:p>
            <a:pPr marL="914400" lvl="1" indent="-457200" algn="l">
              <a:lnSpc>
                <a:spcPct val="100000"/>
              </a:lnSpc>
              <a:spcBef>
                <a:spcPts val="0"/>
              </a:spcBef>
              <a:spcAft>
                <a:spcPts val="600"/>
              </a:spcAft>
              <a:buFont typeface="Arial" panose="020B0604020202020204" pitchFamily="34" charset="0"/>
              <a:buChar char="•"/>
              <a:defRPr/>
            </a:pPr>
            <a:endParaRPr lang="en-US" sz="1400" dirty="0">
              <a:solidFill>
                <a:prstClr val="black"/>
              </a:solidFill>
            </a:endParaRPr>
          </a:p>
          <a:p>
            <a:pPr marR="0" lvl="0" algn="l" defTabSz="914400" rtl="0" eaLnBrk="1" fontAlgn="auto" latinLnBrk="0" hangingPunct="1">
              <a:lnSpc>
                <a:spcPct val="100000"/>
              </a:lnSpc>
              <a:spcBef>
                <a:spcPts val="0"/>
              </a:spcBef>
              <a:spcAft>
                <a:spcPts val="600"/>
              </a:spcAft>
              <a:buClrTx/>
              <a:buSzTx/>
              <a:tabLst/>
              <a:defRPr/>
            </a:pPr>
            <a:r>
              <a:rPr kumimoji="0" lang="en-US" sz="1400" b="1" i="0" u="none" strike="noStrike" kern="1200" cap="none" spc="0" normalizeH="0" baseline="0" noProof="0" dirty="0">
                <a:ln>
                  <a:noFill/>
                </a:ln>
                <a:solidFill>
                  <a:prstClr val="black"/>
                </a:solidFill>
                <a:effectLst/>
                <a:uLnTx/>
                <a:uFillTx/>
                <a:ea typeface="+mn-ea"/>
                <a:cs typeface="+mn-cs"/>
                <a:hlinkClick r:id="rId3"/>
              </a:rPr>
              <a:t>Homeless Children Data (McKinney-Vento), Oregon Department of Education</a:t>
            </a:r>
            <a:endParaRPr kumimoji="0" lang="en-US" sz="1400" b="1" i="0" u="none" strike="noStrike" kern="1200" cap="none" spc="0" normalizeH="0" baseline="0" noProof="0" dirty="0">
              <a:ln>
                <a:noFill/>
              </a:ln>
              <a:solidFill>
                <a:prstClr val="black"/>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b="1" dirty="0">
              <a:solidFill>
                <a:prstClr val="black"/>
              </a:solidFill>
            </a:endParaRPr>
          </a:p>
          <a:p>
            <a:pPr marR="0" lvl="0" algn="l" defTabSz="914400" rtl="0" eaLnBrk="1" fontAlgn="auto" latinLnBrk="0" hangingPunct="1">
              <a:lnSpc>
                <a:spcPct val="100000"/>
              </a:lnSpc>
              <a:spcBef>
                <a:spcPts val="0"/>
              </a:spcBef>
              <a:spcAft>
                <a:spcPts val="600"/>
              </a:spcAft>
              <a:buClrTx/>
              <a:buSzTx/>
              <a:tabLst/>
              <a:defRPr/>
            </a:pPr>
            <a:r>
              <a:rPr lang="en-US" sz="1400" b="1" u="sng" dirty="0">
                <a:solidFill>
                  <a:srgbClr val="0563C1"/>
                </a:solidFill>
                <a:effectLst/>
                <a:ea typeface="Calibri" panose="020F0502020204030204" pitchFamily="34" charset="0"/>
                <a:cs typeface="Times New Roman" panose="02020603050405020304" pitchFamily="18" charset="0"/>
                <a:hlinkClick r:id="rId4"/>
              </a:rPr>
              <a:t>2019 Oregon Statewide Shelter Study </a:t>
            </a:r>
            <a:endParaRPr lang="en-US" sz="1400" b="1" u="sng" dirty="0">
              <a:solidFill>
                <a:srgbClr val="0563C1"/>
              </a:solidFill>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ea typeface="Calibri" panose="020F0502020204030204" pitchFamily="34" charset="0"/>
                <a:cs typeface="Times New Roman" panose="02020603050405020304" pitchFamily="18" charset="0"/>
              </a:rPr>
              <a:t>I</a:t>
            </a:r>
            <a:r>
              <a:rPr lang="en-US" sz="1400" dirty="0">
                <a:effectLst/>
                <a:ea typeface="Calibri" panose="020F0502020204030204" pitchFamily="34" charset="0"/>
                <a:cs typeface="Times New Roman" panose="02020603050405020304" pitchFamily="18" charset="0"/>
              </a:rPr>
              <a:t>dentified a need of 5,814  additional shelter beds to provide relief to Oregonians (currently 4,174 permanent shelter beds)</a:t>
            </a:r>
          </a:p>
          <a:p>
            <a:pPr marL="457200" indent="-457200" algn="l">
              <a:lnSpc>
                <a:spcPct val="100000"/>
              </a:lnSpc>
              <a:spcBef>
                <a:spcPts val="0"/>
              </a:spcBef>
              <a:spcAft>
                <a:spcPts val="600"/>
              </a:spcAft>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ea typeface="+mn-ea"/>
                <a:cs typeface="+mn-cs"/>
              </a:rPr>
              <a:t>Identified need to build capacity of communities to address the issues in their community and need for soft and capital resources (Note new </a:t>
            </a:r>
            <a:r>
              <a:rPr lang="en-US" sz="1400" dirty="0">
                <a:solidFill>
                  <a:prstClr val="black"/>
                </a:solidFill>
              </a:rPr>
              <a:t>state investments in 2021-23: $27M for shelter </a:t>
            </a:r>
            <a:r>
              <a:rPr lang="en-US" sz="1400" dirty="0"/>
              <a:t>infrastructure, capacity, and technical assistance to improve services for Oregonians experiencing homelessness and $1.18 M to improve the Homeless Management Information System)</a:t>
            </a:r>
          </a:p>
          <a:p>
            <a:pPr marL="914400" lvl="1" indent="-457200" algn="l">
              <a:lnSpc>
                <a:spcPct val="100000"/>
              </a:lnSpc>
              <a:spcBef>
                <a:spcPts val="0"/>
              </a:spcBef>
              <a:spcAft>
                <a:spcPts val="600"/>
              </a:spcAft>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lang="en-US" sz="1600" b="1" dirty="0">
                <a:solidFill>
                  <a:prstClr val="black"/>
                </a:solidFill>
                <a:hlinkClick r:id="rId5"/>
              </a:rPr>
              <a:t>PSU Homelessness Research &amp; Action Collaborative</a:t>
            </a:r>
            <a:endParaRPr lang="en-US" sz="1600" b="1" dirty="0">
              <a:solidFill>
                <a:prstClr val="black"/>
              </a:solidFill>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600" b="1" dirty="0">
              <a:solidFill>
                <a:prstClr val="black"/>
              </a:solidFill>
            </a:endParaRPr>
          </a:p>
          <a:p>
            <a:pPr marR="0" lvl="0" algn="l" defTabSz="914400" rtl="0" eaLnBrk="1" fontAlgn="auto" latinLnBrk="0" hangingPunct="1">
              <a:lnSpc>
                <a:spcPct val="10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ea typeface="+mn-ea"/>
                <a:cs typeface="+mn-cs"/>
                <a:hlinkClick r:id="rId6"/>
              </a:rPr>
              <a:t>Oregon Statewide Homeless Youth Needs Assessment &amp; System Modeling</a:t>
            </a:r>
            <a:endParaRPr lang="en-US" sz="1600" b="1" dirty="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247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854B2C7EE65049B7548C450782B78C" ma:contentTypeVersion="10" ma:contentTypeDescription="Create a new document." ma:contentTypeScope="" ma:versionID="d1cf649d2c3f9dbf3fab15fdeffd7dd9">
  <xsd:schema xmlns:xsd="http://www.w3.org/2001/XMLSchema" xmlns:xs="http://www.w3.org/2001/XMLSchema" xmlns:p="http://schemas.microsoft.com/office/2006/metadata/properties" xmlns:ns3="8f36b7ab-f0d2-4d5b-8940-fdf23af8f9de" targetNamespace="http://schemas.microsoft.com/office/2006/metadata/properties" ma:root="true" ma:fieldsID="86c34531c6cf650325fab1eae6e39e68" ns3:_="">
    <xsd:import namespace="8f36b7ab-f0d2-4d5b-8940-fdf23af8f9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6b7ab-f0d2-4d5b-8940-fdf23af8f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CB601D-659C-4032-BCBB-881A8D653CC5}">
  <ds:schemaRefs>
    <ds:schemaRef ds:uri="http://schemas.microsoft.com/sharepoint/v3/contenttype/forms"/>
  </ds:schemaRefs>
</ds:datastoreItem>
</file>

<file path=customXml/itemProps2.xml><?xml version="1.0" encoding="utf-8"?>
<ds:datastoreItem xmlns:ds="http://schemas.openxmlformats.org/officeDocument/2006/customXml" ds:itemID="{9A33EABF-8496-4E26-A636-9DD8FA6FD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6b7ab-f0d2-4d5b-8940-fdf23af8f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306DF5-F13D-4478-86ED-6CB86E5C8C5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1193</TotalTime>
  <Words>1956</Words>
  <Application>Microsoft Office PowerPoint</Application>
  <PresentationFormat>Widescreen</PresentationFormat>
  <Paragraphs>130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 Light</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Oke</dc:creator>
  <cp:lastModifiedBy>Ariel Nelson</cp:lastModifiedBy>
  <cp:revision>6</cp:revision>
  <dcterms:created xsi:type="dcterms:W3CDTF">2019-03-11T21:24:34Z</dcterms:created>
  <dcterms:modified xsi:type="dcterms:W3CDTF">2021-07-01T21:43:56Z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0x0101002C854B2C7EE65049B7548C450782B78C</vt:lpwstr>
  </property>
</Properties>
</file>